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70" r:id="rId4"/>
    <p:sldId id="257" r:id="rId5"/>
    <p:sldId id="258" r:id="rId6"/>
    <p:sldId id="259" r:id="rId7"/>
    <p:sldId id="260" r:id="rId8"/>
    <p:sldId id="262" r:id="rId9"/>
    <p:sldId id="263" r:id="rId10"/>
    <p:sldId id="265" r:id="rId11"/>
    <p:sldId id="266" r:id="rId12"/>
    <p:sldId id="267" r:id="rId13"/>
    <p:sldId id="268" r:id="rId14"/>
    <p:sldId id="264" r:id="rId15"/>
    <p:sldId id="2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610600" cy="6172200"/>
          </a:xfrm>
        </p:spPr>
        <p:txBody>
          <a:bodyPr>
            <a:normAutofit/>
          </a:bodyPr>
          <a:lstStyle/>
          <a:p>
            <a:pPr algn="l"/>
            <a:r>
              <a:rPr lang="en-US" sz="2400" b="1" u="sng" dirty="0" smtClean="0">
                <a:solidFill>
                  <a:schemeClr val="tx1"/>
                </a:solidFill>
                <a:cs typeface="Times New Roman" pitchFamily="18" charset="0"/>
              </a:rPr>
              <a:t>Buffer(Queue) Management:</a:t>
            </a:r>
          </a:p>
          <a:p>
            <a:pPr algn="l"/>
            <a:r>
              <a:rPr lang="en-US" sz="2400" b="1" dirty="0" smtClean="0">
                <a:solidFill>
                  <a:schemeClr val="tx1"/>
                </a:solidFill>
                <a:cs typeface="Times New Roman" pitchFamily="18" charset="0"/>
              </a:rPr>
              <a:t>Buffer(Queue):</a:t>
            </a:r>
          </a:p>
          <a:p>
            <a:pPr algn="l"/>
            <a:r>
              <a:rPr lang="en-US" sz="2400" b="1" dirty="0" smtClean="0">
                <a:solidFill>
                  <a:schemeClr val="tx1"/>
                </a:solidFill>
                <a:cs typeface="Times New Roman" pitchFamily="18" charset="0"/>
              </a:rPr>
              <a:t> </a:t>
            </a:r>
            <a:r>
              <a:rPr lang="en-US" sz="2000" dirty="0" smtClean="0">
                <a:solidFill>
                  <a:schemeClr val="tx1"/>
                </a:solidFill>
                <a:cs typeface="Times New Roman" pitchFamily="18" charset="0"/>
              </a:rPr>
              <a:t>Buffer is a region of memory used to </a:t>
            </a:r>
            <a:r>
              <a:rPr lang="en-US" sz="2000" dirty="0" smtClean="0">
                <a:solidFill>
                  <a:schemeClr val="tx1"/>
                </a:solidFill>
              </a:rPr>
              <a:t>temporarily</a:t>
            </a:r>
            <a:r>
              <a:rPr lang="en-US" sz="2000" dirty="0" smtClean="0">
                <a:solidFill>
                  <a:schemeClr val="tx1"/>
                </a:solidFill>
                <a:cs typeface="Times New Roman" pitchFamily="18" charset="0"/>
              </a:rPr>
              <a:t> hold data while transmitting</a:t>
            </a:r>
          </a:p>
          <a:p>
            <a:pPr algn="l"/>
            <a:r>
              <a:rPr lang="en-US" sz="2000" b="1" dirty="0" smtClean="0">
                <a:solidFill>
                  <a:schemeClr val="tx1"/>
                </a:solidFill>
                <a:cs typeface="Times New Roman" pitchFamily="18" charset="0"/>
              </a:rPr>
              <a:t> </a:t>
            </a:r>
            <a:r>
              <a:rPr lang="en-US" sz="2000" dirty="0" smtClean="0">
                <a:solidFill>
                  <a:schemeClr val="tx1"/>
                </a:solidFill>
                <a:cs typeface="Times New Roman" pitchFamily="18" charset="0"/>
              </a:rPr>
              <a:t>data packets from one device to another or one network to another.</a:t>
            </a:r>
          </a:p>
          <a:p>
            <a:pPr algn="l"/>
            <a:endParaRPr lang="en-US" sz="1200" dirty="0" smtClean="0">
              <a:solidFill>
                <a:schemeClr val="tx1"/>
              </a:solidFill>
              <a:cs typeface="Times New Roman" pitchFamily="18" charset="0"/>
            </a:endParaRPr>
          </a:p>
          <a:p>
            <a:pPr algn="l"/>
            <a:r>
              <a:rPr lang="en-US" sz="2000" b="1" dirty="0" smtClean="0">
                <a:solidFill>
                  <a:schemeClr val="tx1"/>
                </a:solidFill>
                <a:cs typeface="Times New Roman" pitchFamily="18" charset="0"/>
              </a:rPr>
              <a:t>Dynamic Buffer Management:</a:t>
            </a:r>
          </a:p>
          <a:p>
            <a:pPr algn="l"/>
            <a:r>
              <a:rPr lang="en-US" sz="2000" dirty="0" smtClean="0">
                <a:solidFill>
                  <a:schemeClr val="tx1"/>
                </a:solidFill>
                <a:cs typeface="Times New Roman" pitchFamily="18" charset="0"/>
              </a:rPr>
              <a:t>Dynamic Buffer Management adjusts the buffer size based on network      conditions</a:t>
            </a:r>
          </a:p>
          <a:p>
            <a:pPr algn="l"/>
            <a:r>
              <a:rPr lang="en-US" sz="2000" dirty="0" smtClean="0">
                <a:solidFill>
                  <a:schemeClr val="tx1"/>
                </a:solidFill>
                <a:cs typeface="Times New Roman" pitchFamily="18" charset="0"/>
              </a:rPr>
              <a:t>And it optimizes the performance varying network load.</a:t>
            </a:r>
          </a:p>
          <a:p>
            <a:pPr algn="l"/>
            <a:endParaRPr lang="en-US" sz="1200" dirty="0" smtClean="0">
              <a:solidFill>
                <a:schemeClr val="tx1"/>
              </a:solidFill>
              <a:cs typeface="Times New Roman" pitchFamily="18" charset="0"/>
            </a:endParaRPr>
          </a:p>
          <a:p>
            <a:pPr algn="l"/>
            <a:r>
              <a:rPr lang="en-US" sz="2000" b="1" dirty="0" smtClean="0">
                <a:solidFill>
                  <a:schemeClr val="tx1"/>
                </a:solidFill>
                <a:cs typeface="Times New Roman" pitchFamily="18" charset="0"/>
              </a:rPr>
              <a:t>Buffer Overflow:</a:t>
            </a:r>
          </a:p>
          <a:p>
            <a:pPr algn="l"/>
            <a:r>
              <a:rPr lang="en-US" sz="2000" dirty="0" smtClean="0">
                <a:solidFill>
                  <a:schemeClr val="tx1"/>
                </a:solidFill>
                <a:cs typeface="Times New Roman" pitchFamily="18" charset="0"/>
              </a:rPr>
              <a:t>Buffer Overflow occurs when more data is sent to a buffer than it can handle,</a:t>
            </a:r>
          </a:p>
          <a:p>
            <a:pPr algn="l"/>
            <a:r>
              <a:rPr lang="en-US" sz="2000" dirty="0" smtClean="0">
                <a:solidFill>
                  <a:schemeClr val="tx1"/>
                </a:solidFill>
                <a:cs typeface="Times New Roman" pitchFamily="18" charset="0"/>
              </a:rPr>
              <a:t>Leading to data loss or corruption.</a:t>
            </a:r>
          </a:p>
          <a:p>
            <a:pPr algn="l"/>
            <a:endParaRPr lang="en-US" sz="1200" dirty="0" smtClean="0">
              <a:solidFill>
                <a:schemeClr val="tx1"/>
              </a:solidFill>
              <a:cs typeface="Times New Roman" pitchFamily="18" charset="0"/>
            </a:endParaRPr>
          </a:p>
          <a:p>
            <a:pPr algn="l"/>
            <a:r>
              <a:rPr lang="en-US" sz="2000" b="1" dirty="0" smtClean="0">
                <a:solidFill>
                  <a:schemeClr val="tx1"/>
                </a:solidFill>
                <a:cs typeface="Times New Roman" pitchFamily="18" charset="0"/>
              </a:rPr>
              <a:t>Buffer Underflow:</a:t>
            </a:r>
          </a:p>
          <a:p>
            <a:pPr algn="l"/>
            <a:r>
              <a:rPr lang="en-US" sz="2000" dirty="0" smtClean="0">
                <a:solidFill>
                  <a:schemeClr val="tx1"/>
                </a:solidFill>
                <a:cs typeface="Times New Roman" pitchFamily="18" charset="0"/>
              </a:rPr>
              <a:t>Buffer Underflow occurs when there is not enough data in the buffer, leading to</a:t>
            </a:r>
          </a:p>
          <a:p>
            <a:pPr algn="l"/>
            <a:r>
              <a:rPr lang="en-US" sz="2000" dirty="0" smtClean="0">
                <a:solidFill>
                  <a:schemeClr val="tx1"/>
                </a:solidFill>
                <a:cs typeface="Times New Roman" pitchFamily="18" charset="0"/>
              </a:rPr>
              <a:t>a delay in data transfer.</a:t>
            </a:r>
          </a:p>
          <a:p>
            <a:pPr algn="l"/>
            <a:endParaRPr lang="en-US" sz="2000" b="1" dirty="0" smtClean="0">
              <a:cs typeface="Times New Roman" pitchFamily="18" charset="0"/>
            </a:endParaRPr>
          </a:p>
          <a:p>
            <a:pPr algn="l"/>
            <a:endParaRPr lang="en-US" sz="2000" dirty="0" smtClean="0">
              <a:cs typeface="Times New Roman" pitchFamily="18" charset="0"/>
            </a:endParaRPr>
          </a:p>
          <a:p>
            <a:pPr algn="l"/>
            <a:endParaRPr lang="en-US" sz="2000" dirty="0" smtClean="0">
              <a:cs typeface="Times New Roman" pitchFamily="18" charset="0"/>
            </a:endParaRPr>
          </a:p>
          <a:p>
            <a:pPr algn="l"/>
            <a:endParaRPr lang="en-US" sz="2000" dirty="0" smtClean="0">
              <a:cs typeface="Times New Roman" pitchFamily="18" charset="0"/>
            </a:endParaRPr>
          </a:p>
          <a:p>
            <a:pPr algn="l" fontAlgn="base"/>
            <a:endParaRPr lang="en-US" sz="1800" dirty="0" smtClean="0"/>
          </a:p>
          <a:p>
            <a:pPr algn="l" fontAlgn="base"/>
            <a:endParaRPr lang="en-US" sz="1800" dirty="0" smtClean="0"/>
          </a:p>
          <a:p>
            <a:pPr marL="342900" indent="-342900" algn="l"/>
            <a:endParaRPr lang="en-US" sz="1800" b="1" dirty="0" smtClean="0"/>
          </a:p>
          <a:p>
            <a:pPr marL="342900" indent="-342900" algn="l"/>
            <a:endParaRPr lang="en-US" sz="1800" dirty="0" smtClean="0"/>
          </a:p>
          <a:p>
            <a:pPr algn="l"/>
            <a:endParaRPr lang="en-US" sz="1800" b="1" dirty="0" smtClean="0"/>
          </a:p>
          <a:p>
            <a:pPr algn="l"/>
            <a:endParaRPr lang="en-US" sz="1800" b="1" dirty="0" smtClean="0"/>
          </a:p>
          <a:p>
            <a:pPr algn="l"/>
            <a:endParaRPr lang="en-US" sz="1800" b="1" dirty="0" smtClean="0">
              <a:latin typeface="Times New Roman" pitchFamily="18" charset="0"/>
              <a:cs typeface="Times New Roman" pitchFamily="18" charset="0"/>
            </a:endParaRPr>
          </a:p>
          <a:p>
            <a:pPr algn="l"/>
            <a:endParaRPr lang="en-US" sz="1800" dirty="0" smtClean="0">
              <a:latin typeface="Times New Roman" pitchFamily="18" charset="0"/>
              <a:cs typeface="Times New Roman" pitchFamily="18" charset="0"/>
            </a:endParaRPr>
          </a:p>
          <a:p>
            <a:pPr algn="l"/>
            <a:endParaRPr lang="en-US" sz="1800" dirty="0" smtClean="0">
              <a:latin typeface="Times New Roman" pitchFamily="18" charset="0"/>
              <a:cs typeface="Times New Roman" pitchFamily="18" charset="0"/>
            </a:endParaRPr>
          </a:p>
          <a:p>
            <a:pPr algn="l"/>
            <a:endParaRPr lang="en-US" sz="1400" b="1" dirty="0" smtClean="0">
              <a:latin typeface="Times New Roman" pitchFamily="18" charset="0"/>
              <a:cs typeface="Times New Roman" pitchFamily="18" charset="0"/>
            </a:endParaRPr>
          </a:p>
          <a:p>
            <a:pPr algn="l"/>
            <a:endParaRPr lang="en-US" sz="2800" b="1" dirty="0" smtClean="0">
              <a:latin typeface="Times New Roman" pitchFamily="18" charset="0"/>
              <a:cs typeface="Times New Roman" pitchFamily="18" charset="0"/>
            </a:endParaRPr>
          </a:p>
          <a:p>
            <a:pPr algn="l"/>
            <a:endParaRPr lang="en-US" sz="1200" b="1"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914400"/>
            <a:ext cx="8229600" cy="5181600"/>
          </a:xfrm>
        </p:spPr>
        <p:txBody>
          <a:bodyPr>
            <a:normAutofit/>
          </a:bodyPr>
          <a:lstStyle/>
          <a:p>
            <a:pPr algn="l"/>
            <a:r>
              <a:rPr lang="en-US" sz="2000" b="1" dirty="0" smtClean="0">
                <a:solidFill>
                  <a:schemeClr val="tx1"/>
                </a:solidFill>
              </a:rPr>
              <a:t>Advantages:</a:t>
            </a:r>
          </a:p>
          <a:p>
            <a:pPr algn="l"/>
            <a:endParaRPr lang="en-US" sz="1200" b="1" dirty="0" smtClean="0">
              <a:solidFill>
                <a:schemeClr val="tx1"/>
              </a:solidFill>
            </a:endParaRPr>
          </a:p>
          <a:p>
            <a:pPr algn="l"/>
            <a:r>
              <a:rPr lang="en-US" sz="2000" dirty="0" smtClean="0">
                <a:solidFill>
                  <a:schemeClr val="tx1"/>
                </a:solidFill>
              </a:rPr>
              <a:t>1.Regulating dataflow between the devices and networks.</a:t>
            </a:r>
          </a:p>
          <a:p>
            <a:pPr algn="l"/>
            <a:r>
              <a:rPr lang="en-US" sz="2000" dirty="0" smtClean="0">
                <a:solidFill>
                  <a:schemeClr val="tx1"/>
                </a:solidFill>
              </a:rPr>
              <a:t>2.Allowing the sender to transmit data at a faster rate.</a:t>
            </a:r>
          </a:p>
          <a:p>
            <a:pPr algn="l"/>
            <a:r>
              <a:rPr lang="en-US" sz="2000" dirty="0" smtClean="0">
                <a:solidFill>
                  <a:schemeClr val="tx1"/>
                </a:solidFill>
              </a:rPr>
              <a:t>3.Preventing lost data due to network congestion.</a:t>
            </a:r>
          </a:p>
          <a:p>
            <a:pPr algn="l"/>
            <a:endParaRPr lang="en-US" sz="2000" dirty="0" smtClean="0">
              <a:solidFill>
                <a:schemeClr val="tx1"/>
              </a:solidFill>
            </a:endParaRPr>
          </a:p>
          <a:p>
            <a:pPr algn="l"/>
            <a:r>
              <a:rPr lang="en-US" sz="2000" b="1" dirty="0" smtClean="0">
                <a:solidFill>
                  <a:schemeClr val="tx1"/>
                </a:solidFill>
              </a:rPr>
              <a:t>Disadvantages:</a:t>
            </a:r>
          </a:p>
          <a:p>
            <a:pPr algn="l"/>
            <a:endParaRPr lang="en-US" sz="1200" dirty="0" smtClean="0">
              <a:solidFill>
                <a:schemeClr val="tx1"/>
              </a:solidFill>
            </a:endParaRPr>
          </a:p>
          <a:p>
            <a:pPr algn="l"/>
            <a:r>
              <a:rPr lang="en-US" sz="2000" dirty="0" smtClean="0">
                <a:solidFill>
                  <a:schemeClr val="tx1"/>
                </a:solidFill>
              </a:rPr>
              <a:t>1.Increased latency due to time it takes to store and retrieve data from the </a:t>
            </a:r>
          </a:p>
          <a:p>
            <a:pPr algn="l"/>
            <a:r>
              <a:rPr lang="en-US" sz="2000" dirty="0" smtClean="0">
                <a:solidFill>
                  <a:schemeClr val="tx1"/>
                </a:solidFill>
              </a:rPr>
              <a:t>buffer. </a:t>
            </a:r>
          </a:p>
          <a:p>
            <a:pPr algn="l"/>
            <a:r>
              <a:rPr lang="en-US" sz="2000" dirty="0" smtClean="0">
                <a:solidFill>
                  <a:schemeClr val="tx1"/>
                </a:solidFill>
              </a:rPr>
              <a:t>2.Increased memory usage due to the buffers storage requirements.</a:t>
            </a:r>
          </a:p>
          <a:p>
            <a:pPr algn="l"/>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228600"/>
            <a:ext cx="8915400" cy="6324600"/>
          </a:xfrm>
        </p:spPr>
        <p:txBody>
          <a:bodyPr>
            <a:normAutofit/>
          </a:bodyPr>
          <a:lstStyle/>
          <a:p>
            <a:pPr algn="l"/>
            <a:r>
              <a:rPr lang="en-US" sz="2400" b="1" dirty="0" smtClean="0">
                <a:cs typeface="Times New Roman" pitchFamily="18" charset="0"/>
              </a:rPr>
              <a:t>    </a:t>
            </a:r>
            <a:r>
              <a:rPr lang="en-US" sz="2400" b="1" u="sng" dirty="0" smtClean="0">
                <a:solidFill>
                  <a:schemeClr val="tx1"/>
                </a:solidFill>
                <a:cs typeface="Times New Roman" pitchFamily="18" charset="0"/>
              </a:rPr>
              <a:t>1.Passive Buffer(Queue) Management:</a:t>
            </a:r>
          </a:p>
          <a:p>
            <a:pPr algn="l"/>
            <a:r>
              <a:rPr lang="en-US" sz="2000" dirty="0" smtClean="0">
                <a:solidFill>
                  <a:schemeClr val="tx1"/>
                </a:solidFill>
                <a:cs typeface="Times New Roman" pitchFamily="18" charset="0"/>
              </a:rPr>
              <a:t>      Passive Queue Management algorithms are reactive in nature i.e., they</a:t>
            </a:r>
          </a:p>
          <a:p>
            <a:pPr algn="l"/>
            <a:r>
              <a:rPr lang="en-US" sz="2000" dirty="0" smtClean="0">
                <a:solidFill>
                  <a:schemeClr val="tx1"/>
                </a:solidFill>
                <a:cs typeface="Times New Roman" pitchFamily="18" charset="0"/>
              </a:rPr>
              <a:t>       operate ‘after’ the queue is full. They are easy to deploy. Example: FIFO</a:t>
            </a:r>
          </a:p>
          <a:p>
            <a:pPr algn="l"/>
            <a:r>
              <a:rPr lang="en-US" sz="2000" b="1" dirty="0" smtClean="0">
                <a:solidFill>
                  <a:schemeClr val="tx1"/>
                </a:solidFill>
                <a:cs typeface="Times New Roman" pitchFamily="18" charset="0"/>
              </a:rPr>
              <a:t>       Passive Buffer(Queue) Management is divided in to 3 types they are:</a:t>
            </a:r>
          </a:p>
          <a:p>
            <a:pPr marL="342900" indent="-342900" algn="l"/>
            <a:r>
              <a:rPr lang="en-US" sz="2000" dirty="0" smtClean="0">
                <a:solidFill>
                  <a:schemeClr val="tx1"/>
                </a:solidFill>
              </a:rPr>
              <a:t>       1.Drop tail    2. Drop Head(Drop Front)   3. Random Drop</a:t>
            </a:r>
          </a:p>
          <a:p>
            <a:pPr marL="457200" indent="-457200" algn="l"/>
            <a:r>
              <a:rPr lang="en-US" sz="2000" b="1" dirty="0" smtClean="0">
                <a:solidFill>
                  <a:schemeClr val="tx1"/>
                </a:solidFill>
              </a:rPr>
              <a:t>        1.Drop tail: </a:t>
            </a:r>
            <a:r>
              <a:rPr lang="en-US" sz="2000" dirty="0" smtClean="0">
                <a:solidFill>
                  <a:schemeClr val="tx1"/>
                </a:solidFill>
              </a:rPr>
              <a:t>It drops the packets from the ‘tail’ of the queue. When the queue gets full and packets are still arriving, the incoming packets get dropped because there is no space in the queue. Since the packets are getting dropped from the tail, it is called Drop Tail. It acts like a simple FIFO queue. The packets which have arrived first are queued and packets coming later are getting dropped.</a:t>
            </a:r>
          </a:p>
          <a:p>
            <a:pPr algn="l" fontAlgn="base"/>
            <a:endParaRPr lang="en-US" sz="2000" dirty="0" smtClean="0"/>
          </a:p>
          <a:p>
            <a:pPr algn="l"/>
            <a:endParaRPr lang="en-US" sz="2000" dirty="0"/>
          </a:p>
        </p:txBody>
      </p:sp>
      <p:pic>
        <p:nvPicPr>
          <p:cNvPr id="4" name="Picture 3" descr="DropTail1-660x446.jpg"/>
          <p:cNvPicPr>
            <a:picLocks noChangeAspect="1"/>
          </p:cNvPicPr>
          <p:nvPr/>
        </p:nvPicPr>
        <p:blipFill>
          <a:blip r:embed="rId2"/>
          <a:stretch>
            <a:fillRect/>
          </a:stretch>
        </p:blipFill>
        <p:spPr>
          <a:xfrm>
            <a:off x="152400" y="4038600"/>
            <a:ext cx="8763000" cy="2667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52400"/>
            <a:ext cx="8610600" cy="6477000"/>
          </a:xfrm>
        </p:spPr>
        <p:txBody>
          <a:bodyPr>
            <a:normAutofit/>
          </a:bodyPr>
          <a:lstStyle/>
          <a:p>
            <a:pPr algn="l" fontAlgn="base"/>
            <a:r>
              <a:rPr lang="en-US" sz="2000" b="1" u="sng" dirty="0" smtClean="0">
                <a:solidFill>
                  <a:schemeClr val="tx1"/>
                </a:solidFill>
              </a:rPr>
              <a:t>2. Drop Head(Drop Front):</a:t>
            </a:r>
          </a:p>
          <a:p>
            <a:pPr algn="l" fontAlgn="base"/>
            <a:r>
              <a:rPr lang="en-US" sz="1900" dirty="0" smtClean="0">
                <a:solidFill>
                  <a:schemeClr val="tx1"/>
                </a:solidFill>
              </a:rPr>
              <a:t>It drops the packets from the ‘head’ of the queue. When the queue gets full but packets are still coming, then it makes the space for newly coming packets by dropping the packets from the head of the queue. This is also called </a:t>
            </a:r>
            <a:r>
              <a:rPr lang="en-US" sz="1900" b="1" dirty="0" smtClean="0">
                <a:solidFill>
                  <a:schemeClr val="tx1"/>
                </a:solidFill>
              </a:rPr>
              <a:t>Drop Front.</a:t>
            </a:r>
          </a:p>
          <a:p>
            <a:pPr algn="l" fontAlgn="base"/>
            <a:r>
              <a:rPr lang="en-US" sz="1900" dirty="0" smtClean="0">
                <a:solidFill>
                  <a:schemeClr val="tx1"/>
                </a:solidFill>
              </a:rPr>
              <a:t>Drop Head ensures fairness. The long-lasting flows like bit-torrent consume the majority of the bandwidth and other applications become slower. The packets of long-lasting application will keep filling the buffer and short-lasting flows will get dropped by Drop Tail, but Drop Head will make space for them by dropping the packets of long-lasting flows. It does justice with the short-lasting flows.</a:t>
            </a:r>
          </a:p>
          <a:p>
            <a:pPr algn="l"/>
            <a:endParaRPr lang="en-US" sz="1900" dirty="0"/>
          </a:p>
        </p:txBody>
      </p:sp>
      <p:pic>
        <p:nvPicPr>
          <p:cNvPr id="4" name="Picture 3" descr="DropHead1.jpg"/>
          <p:cNvPicPr>
            <a:picLocks noChangeAspect="1"/>
          </p:cNvPicPr>
          <p:nvPr/>
        </p:nvPicPr>
        <p:blipFill>
          <a:blip r:embed="rId2"/>
          <a:stretch>
            <a:fillRect/>
          </a:stretch>
        </p:blipFill>
        <p:spPr>
          <a:xfrm>
            <a:off x="228600" y="2971800"/>
            <a:ext cx="8610600" cy="3733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52400"/>
            <a:ext cx="8763000" cy="6477000"/>
          </a:xfrm>
        </p:spPr>
        <p:txBody>
          <a:bodyPr>
            <a:normAutofit/>
          </a:bodyPr>
          <a:lstStyle/>
          <a:p>
            <a:pPr algn="l"/>
            <a:r>
              <a:rPr lang="en-US" sz="2000" b="1" u="sng" dirty="0" smtClean="0">
                <a:solidFill>
                  <a:schemeClr val="tx1"/>
                </a:solidFill>
              </a:rPr>
              <a:t>3. Random Drop:</a:t>
            </a:r>
          </a:p>
          <a:p>
            <a:pPr algn="l"/>
            <a:r>
              <a:rPr lang="en-US" sz="1800" dirty="0" smtClean="0">
                <a:solidFill>
                  <a:schemeClr val="tx1"/>
                </a:solidFill>
              </a:rPr>
              <a:t> As the name suggests, it drops the packets from a random ‘position’ in the queue.</a:t>
            </a:r>
          </a:p>
          <a:p>
            <a:pPr algn="l"/>
            <a:r>
              <a:rPr lang="en-US" sz="1800" dirty="0" smtClean="0">
                <a:solidFill>
                  <a:schemeClr val="tx1"/>
                </a:solidFill>
              </a:rPr>
              <a:t> A random number is generated and the packet at that index is dropped. </a:t>
            </a:r>
          </a:p>
          <a:p>
            <a:pPr algn="l"/>
            <a:r>
              <a:rPr lang="en-US" sz="1800" dirty="0" smtClean="0">
                <a:solidFill>
                  <a:schemeClr val="tx1"/>
                </a:solidFill>
              </a:rPr>
              <a:t>This gives a fair chance to every packet to stay in the queue. </a:t>
            </a:r>
          </a:p>
          <a:p>
            <a:pPr algn="l"/>
            <a:r>
              <a:rPr lang="en-US" sz="1800" b="1" dirty="0" smtClean="0">
                <a:solidFill>
                  <a:schemeClr val="tx1"/>
                </a:solidFill>
              </a:rPr>
              <a:t>Question: What is the advantage of using Random Drop? </a:t>
            </a:r>
            <a:r>
              <a:rPr lang="en-US" sz="1800" dirty="0" smtClean="0">
                <a:solidFill>
                  <a:schemeClr val="tx1"/>
                </a:solidFill>
              </a:rPr>
              <a:t>If we drop the packets from the head, then we are hurting the long-lasting flows. If we drop the packets from the tail, we are hurting the time-sensitive flows. So, to be fair with both types of flows, we randomly select one packet and drop it.</a:t>
            </a:r>
          </a:p>
          <a:p>
            <a:pPr algn="l"/>
            <a:r>
              <a:rPr lang="en-US" sz="1800" dirty="0" smtClean="0"/>
              <a:t> </a:t>
            </a:r>
            <a:endParaRPr lang="en-US" sz="1800" b="1" dirty="0" smtClean="0"/>
          </a:p>
          <a:p>
            <a:pPr algn="l"/>
            <a:endParaRPr lang="en-US" sz="2000" dirty="0"/>
          </a:p>
        </p:txBody>
      </p:sp>
      <p:pic>
        <p:nvPicPr>
          <p:cNvPr id="4" name="Picture 3" descr="RandomDrop1-660x446.jpg"/>
          <p:cNvPicPr>
            <a:picLocks noChangeAspect="1"/>
          </p:cNvPicPr>
          <p:nvPr/>
        </p:nvPicPr>
        <p:blipFill>
          <a:blip r:embed="rId2"/>
          <a:stretch>
            <a:fillRect/>
          </a:stretch>
        </p:blipFill>
        <p:spPr>
          <a:xfrm>
            <a:off x="381000" y="2743200"/>
            <a:ext cx="8394192" cy="38862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228600"/>
            <a:ext cx="8305800" cy="6324600"/>
          </a:xfrm>
        </p:spPr>
        <p:txBody>
          <a:bodyPr>
            <a:normAutofit/>
          </a:bodyPr>
          <a:lstStyle/>
          <a:p>
            <a:pPr algn="l"/>
            <a:r>
              <a:rPr lang="en-US" sz="2000" b="1" u="sng" dirty="0" smtClean="0">
                <a:solidFill>
                  <a:schemeClr val="tx1"/>
                </a:solidFill>
                <a:cs typeface="Times New Roman" pitchFamily="18" charset="0"/>
              </a:rPr>
              <a:t>Drawbacks of Passive Buffer(Queue) Management:</a:t>
            </a:r>
          </a:p>
          <a:p>
            <a:pPr algn="l"/>
            <a:r>
              <a:rPr lang="en-US" sz="2000" dirty="0" smtClean="0">
                <a:solidFill>
                  <a:schemeClr val="tx1"/>
                </a:solidFill>
              </a:rPr>
              <a:t>It does not control congestion. If Packet drop occurs, it can’t control the packet drops.</a:t>
            </a:r>
            <a:r>
              <a:rPr lang="en-US" sz="2000" b="1" dirty="0" smtClean="0">
                <a:solidFill>
                  <a:schemeClr val="tx1"/>
                </a:solidFill>
              </a:rPr>
              <a:t> Three major drawbacks are listed below.</a:t>
            </a:r>
            <a:endParaRPr lang="en-US" sz="2000" b="1" dirty="0" smtClean="0">
              <a:solidFill>
                <a:schemeClr val="tx1"/>
              </a:solidFill>
              <a:cs typeface="Times New Roman" pitchFamily="18" charset="0"/>
            </a:endParaRPr>
          </a:p>
          <a:p>
            <a:pPr marL="342900" indent="-342900" algn="l"/>
            <a:r>
              <a:rPr lang="en-US" sz="1800" dirty="0" smtClean="0">
                <a:solidFill>
                  <a:schemeClr val="tx1"/>
                </a:solidFill>
              </a:rPr>
              <a:t>1.Global Synchronization 2. Lock Out  3. Buffer bloat</a:t>
            </a:r>
          </a:p>
          <a:p>
            <a:pPr marL="342900" indent="-342900" algn="l"/>
            <a:r>
              <a:rPr lang="en-US" sz="1800" b="1" dirty="0" smtClean="0">
                <a:solidFill>
                  <a:schemeClr val="tx1"/>
                </a:solidFill>
              </a:rPr>
              <a:t>1. Global Synchronization:</a:t>
            </a:r>
            <a:endParaRPr lang="en-US" sz="1800" dirty="0" smtClean="0">
              <a:solidFill>
                <a:schemeClr val="tx1"/>
              </a:solidFill>
            </a:endParaRPr>
          </a:p>
          <a:p>
            <a:pPr marL="342900" indent="-342900" algn="l"/>
            <a:r>
              <a:rPr lang="en-US" sz="1800" dirty="0" smtClean="0">
                <a:solidFill>
                  <a:schemeClr val="tx1"/>
                </a:solidFill>
              </a:rPr>
              <a:t>       Suppose multiple TCP flows start at different times, say time=0, time=5, and time=15 seconds. </a:t>
            </a:r>
          </a:p>
          <a:p>
            <a:pPr marL="342900" indent="-342900" algn="l"/>
            <a:r>
              <a:rPr lang="en-US" sz="1800" dirty="0" smtClean="0">
                <a:solidFill>
                  <a:schemeClr val="tx1"/>
                </a:solidFill>
              </a:rPr>
              <a:t>       All these flows start with a slow start algorithm to handle the congestion. </a:t>
            </a:r>
          </a:p>
          <a:p>
            <a:pPr marL="342900" indent="-342900" algn="l"/>
            <a:r>
              <a:rPr lang="en-US" sz="1800" dirty="0" smtClean="0">
                <a:solidFill>
                  <a:schemeClr val="tx1"/>
                </a:solidFill>
              </a:rPr>
              <a:t>       The congestion window of all TCP connections increases by slow start.</a:t>
            </a:r>
          </a:p>
          <a:p>
            <a:pPr marL="342900" indent="-342900" algn="l"/>
            <a:r>
              <a:rPr lang="en-US" sz="1800" dirty="0" smtClean="0">
                <a:solidFill>
                  <a:schemeClr val="tx1"/>
                </a:solidFill>
              </a:rPr>
              <a:t>       Drop Tail causes many packets of all the flows to be dropped at the same time. Drop Tail treats all flows equally, it does not give priority to any flow. </a:t>
            </a:r>
          </a:p>
          <a:p>
            <a:pPr marL="342900" indent="-342900" algn="l"/>
            <a:r>
              <a:rPr lang="en-US" sz="1800" dirty="0" smtClean="0">
                <a:solidFill>
                  <a:schemeClr val="tx1"/>
                </a:solidFill>
              </a:rPr>
              <a:t>       When Drop Tail drops the packets of each flow, then TCP flows to reduce their congestion window at the same time, this is the first time all flows are synchronized. Subsequently, all TCP flows increase their congestion window at the same time (synchronized). </a:t>
            </a:r>
          </a:p>
          <a:p>
            <a:pPr marL="342900" indent="-342900" algn="l"/>
            <a:r>
              <a:rPr lang="en-US" sz="1800" b="1" dirty="0" smtClean="0">
                <a:solidFill>
                  <a:schemeClr val="tx1"/>
                </a:solidFill>
              </a:rPr>
              <a:t>      When all flows reduce their </a:t>
            </a:r>
            <a:r>
              <a:rPr lang="en-US" sz="1800" b="1" dirty="0" err="1" smtClean="0">
                <a:solidFill>
                  <a:schemeClr val="tx1"/>
                </a:solidFill>
              </a:rPr>
              <a:t>cwnd</a:t>
            </a:r>
            <a:r>
              <a:rPr lang="en-US" sz="1800" b="1" dirty="0" smtClean="0">
                <a:solidFill>
                  <a:schemeClr val="tx1"/>
                </a:solidFill>
              </a:rPr>
              <a:t> by half at the same time, they are not utilizing the bandwidth fully, so it’s underutilization of the bandwidth.</a:t>
            </a:r>
          </a:p>
          <a:p>
            <a:pPr marL="342900" indent="-342900" algn="l"/>
            <a:r>
              <a:rPr lang="en-US" sz="1800" dirty="0" smtClean="0">
                <a:solidFill>
                  <a:schemeClr val="tx1"/>
                </a:solidFill>
              </a:rPr>
              <a:t>      Similarly, when all flows increase their </a:t>
            </a:r>
            <a:r>
              <a:rPr lang="en-US" sz="1800" dirty="0" err="1" smtClean="0">
                <a:solidFill>
                  <a:schemeClr val="tx1"/>
                </a:solidFill>
              </a:rPr>
              <a:t>cwnd</a:t>
            </a:r>
            <a:r>
              <a:rPr lang="en-US" sz="1800" dirty="0" smtClean="0">
                <a:solidFill>
                  <a:schemeClr val="tx1"/>
                </a:solidFill>
              </a:rPr>
              <a:t>, overutilization happens. Frequent periods of link ‘overutilization’ and ‘underutilization’. This adds jitter (variation in delay). </a:t>
            </a:r>
          </a:p>
          <a:p>
            <a:pPr marL="342900" indent="-342900" algn="l"/>
            <a:endParaRPr lang="en-US" sz="1800" dirty="0" smtClean="0"/>
          </a:p>
          <a:p>
            <a:pPr algn="l"/>
            <a:endParaRPr lang="en-US" sz="2000" b="1" dirty="0" smtClean="0"/>
          </a:p>
          <a:p>
            <a:pPr algn="l"/>
            <a:endParaRPr lang="en-US" sz="2000" b="1" dirty="0" smtClean="0"/>
          </a:p>
          <a:p>
            <a:pPr algn="l"/>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534400" cy="6172200"/>
          </a:xfrm>
        </p:spPr>
        <p:txBody>
          <a:bodyPr>
            <a:normAutofit lnSpcReduction="10000"/>
          </a:bodyPr>
          <a:lstStyle/>
          <a:p>
            <a:pPr algn="l" fontAlgn="base"/>
            <a:r>
              <a:rPr lang="en-US" sz="2000" b="1" dirty="0" smtClean="0">
                <a:solidFill>
                  <a:schemeClr val="tx1"/>
                </a:solidFill>
              </a:rPr>
              <a:t>2. Lock Out:</a:t>
            </a:r>
          </a:p>
          <a:p>
            <a:pPr algn="l" fontAlgn="base"/>
            <a:r>
              <a:rPr lang="en-US" sz="2000" dirty="0" smtClean="0">
                <a:solidFill>
                  <a:schemeClr val="tx1"/>
                </a:solidFill>
              </a:rPr>
              <a:t>Drop Tail allows a few flows to monopolize the queue space. These flows are typically long-lasting flows (‘elephant’ flows). Short flows (mice flows) do not get sufficient space in the queue due to the large occupancy of long-lasting flows. Packets of short flows get dropped. This phenomenon is called </a:t>
            </a:r>
            <a:r>
              <a:rPr lang="en-US" sz="2000" b="1" dirty="0" smtClean="0">
                <a:solidFill>
                  <a:schemeClr val="tx1"/>
                </a:solidFill>
              </a:rPr>
              <a:t>‘Lock Out</a:t>
            </a:r>
            <a:r>
              <a:rPr lang="en-US" sz="2000" dirty="0" smtClean="0">
                <a:solidFill>
                  <a:schemeClr val="tx1"/>
                </a:solidFill>
              </a:rPr>
              <a:t>’. Note that Drop Head is the solution to this problem but not 100%. Drop Head drops the packets from the head of the queue and allows one packet of short flows to enter at a time. But how much space this Drop Head is making? Very less compare to the size of the queue. Still, the majority of the space is held up by the long-lasting flows. Since short flows are not getting space in the queue, their packets will constantly get dropped and this is called a lockout.</a:t>
            </a:r>
          </a:p>
          <a:p>
            <a:pPr algn="l" fontAlgn="base"/>
            <a:endParaRPr lang="en-US" sz="2000" b="1" dirty="0" smtClean="0">
              <a:solidFill>
                <a:schemeClr val="tx1"/>
              </a:solidFill>
            </a:endParaRPr>
          </a:p>
          <a:p>
            <a:pPr algn="l" fontAlgn="base"/>
            <a:r>
              <a:rPr lang="en-US" sz="2000" b="1" dirty="0" smtClean="0">
                <a:solidFill>
                  <a:schemeClr val="tx1"/>
                </a:solidFill>
              </a:rPr>
              <a:t>3. Buffer bloat:</a:t>
            </a:r>
          </a:p>
          <a:p>
            <a:pPr algn="l" fontAlgn="base"/>
            <a:r>
              <a:rPr lang="en-US" sz="2000" dirty="0" smtClean="0">
                <a:solidFill>
                  <a:schemeClr val="tx1"/>
                </a:solidFill>
              </a:rPr>
              <a:t>Memory prices have fallen sharply. This problem existed earlier also but never became serious because of the memory size and price. In 2005, the maximum RAM capacity was 256 MB, but today it is 8 GB minimum. Hence, buffering capacity has increased. Excessive buffering leads to ‘high queuing delays. It was reported that queuing delays sometimes rise so much that TCP RTO expires! Time-sensitive applications are the worst affected ones due to buffer bloat.</a:t>
            </a:r>
          </a:p>
          <a:p>
            <a:pPr algn="l"/>
            <a:r>
              <a:rPr lang="en-US" sz="2000" dirty="0" smtClean="0"/>
              <a:t/>
            </a:r>
            <a:br>
              <a:rPr lang="en-US" sz="2000" dirty="0" smtClean="0"/>
            </a:b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228600"/>
            <a:ext cx="8610600" cy="6400800"/>
          </a:xfrm>
        </p:spPr>
        <p:txBody>
          <a:bodyPr>
            <a:normAutofit/>
          </a:bodyPr>
          <a:lstStyle/>
          <a:p>
            <a:pPr algn="l"/>
            <a:r>
              <a:rPr lang="en-US" sz="2800" b="1" u="sng" dirty="0" smtClean="0">
                <a:solidFill>
                  <a:schemeClr val="tx1"/>
                </a:solidFill>
                <a:cs typeface="Times New Roman" pitchFamily="18" charset="0"/>
              </a:rPr>
              <a:t>2.Active Queue Management:</a:t>
            </a:r>
          </a:p>
          <a:p>
            <a:pPr algn="l"/>
            <a:r>
              <a:rPr lang="en-US" sz="2000" b="1" dirty="0" smtClean="0">
                <a:solidFill>
                  <a:schemeClr val="tx1"/>
                </a:solidFill>
                <a:cs typeface="Times New Roman" pitchFamily="18" charset="0"/>
              </a:rPr>
              <a:t/>
            </a:r>
            <a:br>
              <a:rPr lang="en-US" sz="2000" b="1" dirty="0" smtClean="0">
                <a:solidFill>
                  <a:schemeClr val="tx1"/>
                </a:solidFill>
                <a:cs typeface="Times New Roman" pitchFamily="18" charset="0"/>
              </a:rPr>
            </a:br>
            <a:r>
              <a:rPr lang="en-US" sz="2000" b="1" dirty="0" smtClean="0">
                <a:solidFill>
                  <a:schemeClr val="tx1"/>
                </a:solidFill>
              </a:rPr>
              <a:t>Random Early Detection (RED) Algorithm:</a:t>
            </a:r>
            <a:br>
              <a:rPr lang="en-US" sz="2000" b="1" dirty="0" smtClean="0">
                <a:solidFill>
                  <a:schemeClr val="tx1"/>
                </a:solidFill>
              </a:rPr>
            </a:br>
            <a:r>
              <a:rPr lang="en-US" sz="1800" dirty="0" smtClean="0">
                <a:solidFill>
                  <a:schemeClr val="tx1"/>
                </a:solidFill>
              </a:rPr>
              <a:t>RED is among the first Active Queue Management (AQM) algorithms. RED was proposed </a:t>
            </a:r>
          </a:p>
          <a:p>
            <a:pPr algn="l"/>
            <a:r>
              <a:rPr lang="en-US" sz="1800" dirty="0" smtClean="0">
                <a:solidFill>
                  <a:schemeClr val="tx1"/>
                </a:solidFill>
              </a:rPr>
              <a:t>in 1993 by Sally Floyd. RED is called by three different names Random Early Discard or Random Early Drop or Random Early Detection.</a:t>
            </a:r>
          </a:p>
          <a:p>
            <a:pPr algn="l" fontAlgn="base"/>
            <a:r>
              <a:rPr lang="en-US" sz="1800" b="1" dirty="0" smtClean="0">
                <a:solidFill>
                  <a:schemeClr val="tx1"/>
                </a:solidFill>
              </a:rPr>
              <a:t>Avoid congestion: </a:t>
            </a:r>
            <a:r>
              <a:rPr lang="en-US" sz="1800" dirty="0" smtClean="0">
                <a:solidFill>
                  <a:schemeClr val="tx1"/>
                </a:solidFill>
              </a:rPr>
              <a:t>Passive Queue Management suffers from this problem. AQM detects the congestion beforehand and avoids it.</a:t>
            </a:r>
          </a:p>
          <a:p>
            <a:pPr algn="l" fontAlgn="base"/>
            <a:endParaRPr lang="en-US" sz="1800" dirty="0" smtClean="0">
              <a:solidFill>
                <a:schemeClr val="tx1"/>
              </a:solidFill>
            </a:endParaRPr>
          </a:p>
          <a:p>
            <a:pPr algn="l" fontAlgn="base"/>
            <a:r>
              <a:rPr lang="en-US" sz="1800" b="1" dirty="0" smtClean="0">
                <a:solidFill>
                  <a:schemeClr val="tx1"/>
                </a:solidFill>
              </a:rPr>
              <a:t>Avoid the problem of global synchronization: </a:t>
            </a:r>
            <a:r>
              <a:rPr lang="en-US" sz="1800" dirty="0" smtClean="0">
                <a:solidFill>
                  <a:schemeClr val="tx1"/>
                </a:solidFill>
              </a:rPr>
              <a:t>Passive Queue Management suffers from this problem. AQM avoids this problem.</a:t>
            </a:r>
          </a:p>
          <a:p>
            <a:pPr algn="l" fontAlgn="base"/>
            <a:endParaRPr lang="en-US" sz="1800" dirty="0" smtClean="0">
              <a:solidFill>
                <a:schemeClr val="tx1"/>
              </a:solidFill>
            </a:endParaRPr>
          </a:p>
          <a:p>
            <a:pPr algn="l" fontAlgn="base"/>
            <a:r>
              <a:rPr lang="en-US" sz="1800" b="1" dirty="0" smtClean="0">
                <a:solidFill>
                  <a:schemeClr val="tx1"/>
                </a:solidFill>
              </a:rPr>
              <a:t>Avoid the problem of lockout: </a:t>
            </a:r>
            <a:r>
              <a:rPr lang="en-US" sz="1800" dirty="0" smtClean="0">
                <a:solidFill>
                  <a:schemeClr val="tx1"/>
                </a:solidFill>
              </a:rPr>
              <a:t>The short-lived flows suffer the problem of lockout when long-lasting flows occupy the buffers of routers all the time. AQM solves this problem, now short-lived flows can get space in the buffer.</a:t>
            </a:r>
          </a:p>
          <a:p>
            <a:pPr algn="l" fontAlgn="base"/>
            <a:endParaRPr lang="en-US" sz="1800" dirty="0" smtClean="0">
              <a:solidFill>
                <a:schemeClr val="tx1"/>
              </a:solidFill>
            </a:endParaRPr>
          </a:p>
          <a:p>
            <a:pPr algn="l" fontAlgn="base"/>
            <a:r>
              <a:rPr lang="en-US" sz="1800" b="1" dirty="0" smtClean="0">
                <a:solidFill>
                  <a:schemeClr val="tx1"/>
                </a:solidFill>
              </a:rPr>
              <a:t>Maximize the ‘Power’ function, which is the ratio of throughput to delay: </a:t>
            </a:r>
            <a:r>
              <a:rPr lang="en-US" sz="1800" dirty="0" smtClean="0">
                <a:solidFill>
                  <a:schemeClr val="tx1"/>
                </a:solidFill>
              </a:rPr>
              <a:t>AQM handles the buffer queue properly, therefore there will no packet loss, as a result, there will be no retransmission of packets. The flow will be fluent and the delay will be minimum.</a:t>
            </a:r>
          </a:p>
          <a:p>
            <a:pPr algn="l"/>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533400"/>
            <a:ext cx="8458200" cy="6019800"/>
          </a:xfrm>
        </p:spPr>
        <p:txBody>
          <a:bodyPr>
            <a:normAutofit/>
          </a:bodyPr>
          <a:lstStyle/>
          <a:p>
            <a:pPr algn="l" fontAlgn="base"/>
            <a:r>
              <a:rPr lang="en-US" sz="2400" b="1" u="sng" dirty="0" smtClean="0">
                <a:solidFill>
                  <a:schemeClr val="tx1"/>
                </a:solidFill>
              </a:rPr>
              <a:t>Working of RED Algorithm:</a:t>
            </a:r>
            <a:endParaRPr lang="en-US" sz="2000" b="1" u="sng" dirty="0" smtClean="0">
              <a:solidFill>
                <a:schemeClr val="tx1"/>
              </a:solidFill>
            </a:endParaRPr>
          </a:p>
          <a:p>
            <a:pPr algn="l" fontAlgn="base"/>
            <a:r>
              <a:rPr lang="en-US" sz="2000" dirty="0" smtClean="0">
                <a:solidFill>
                  <a:schemeClr val="tx1"/>
                </a:solidFill>
              </a:rPr>
              <a:t>RED operates during the ‘</a:t>
            </a:r>
            <a:r>
              <a:rPr lang="en-US" sz="2000" dirty="0" err="1" smtClean="0">
                <a:solidFill>
                  <a:schemeClr val="tx1"/>
                </a:solidFill>
              </a:rPr>
              <a:t>enqueue</a:t>
            </a:r>
            <a:r>
              <a:rPr lang="en-US" sz="2000" dirty="0" smtClean="0">
                <a:solidFill>
                  <a:schemeClr val="tx1"/>
                </a:solidFill>
              </a:rPr>
              <a:t>’ time. It works at the output port during ‘</a:t>
            </a:r>
            <a:r>
              <a:rPr lang="en-US" sz="2000" dirty="0" err="1" smtClean="0">
                <a:solidFill>
                  <a:schemeClr val="tx1"/>
                </a:solidFill>
              </a:rPr>
              <a:t>enqueue</a:t>
            </a:r>
            <a:r>
              <a:rPr lang="en-US" sz="2000" dirty="0" smtClean="0">
                <a:solidFill>
                  <a:schemeClr val="tx1"/>
                </a:solidFill>
              </a:rPr>
              <a:t>’ time, do not confuse this with ‘input port’ in the router architecture. </a:t>
            </a:r>
          </a:p>
          <a:p>
            <a:pPr algn="l" fontAlgn="base"/>
            <a:r>
              <a:rPr lang="en-US" sz="2000" dirty="0" smtClean="0">
                <a:solidFill>
                  <a:schemeClr val="tx1"/>
                </a:solidFill>
              </a:rPr>
              <a:t>RED runs on the ‘output port’, but during the ‘</a:t>
            </a:r>
            <a:r>
              <a:rPr lang="en-US" sz="2000" dirty="0" err="1" smtClean="0">
                <a:solidFill>
                  <a:schemeClr val="tx1"/>
                </a:solidFill>
              </a:rPr>
              <a:t>enqueue</a:t>
            </a:r>
            <a:r>
              <a:rPr lang="en-US" sz="2000" dirty="0" smtClean="0">
                <a:solidFill>
                  <a:schemeClr val="tx1"/>
                </a:solidFill>
              </a:rPr>
              <a:t>’ time! RED operates ‘on the arrival of every packet’. Hence, there is no periodic time interval in which RED is invoked. </a:t>
            </a:r>
          </a:p>
          <a:p>
            <a:pPr algn="l" fontAlgn="base"/>
            <a:r>
              <a:rPr lang="en-US" sz="2000" dirty="0" smtClean="0">
                <a:solidFill>
                  <a:schemeClr val="tx1"/>
                </a:solidFill>
              </a:rPr>
              <a:t>If packets are arriving at a lower speed then RED is invoked at a lower speed. If packets do not arrive, RED algorithm is not invoked. RED decides whether the incoming packet should be ‘</a:t>
            </a:r>
            <a:r>
              <a:rPr lang="en-US" sz="2000" dirty="0" err="1" smtClean="0">
                <a:solidFill>
                  <a:schemeClr val="tx1"/>
                </a:solidFill>
              </a:rPr>
              <a:t>enqueued</a:t>
            </a:r>
            <a:r>
              <a:rPr lang="en-US" sz="2000" dirty="0" smtClean="0">
                <a:solidFill>
                  <a:schemeClr val="tx1"/>
                </a:solidFill>
              </a:rPr>
              <a:t>’ or dropped. </a:t>
            </a:r>
          </a:p>
          <a:p>
            <a:pPr algn="l" fontAlgn="base"/>
            <a:r>
              <a:rPr lang="en-US" sz="2000" dirty="0" smtClean="0">
                <a:solidFill>
                  <a:schemeClr val="tx1"/>
                </a:solidFill>
              </a:rPr>
              <a:t>When a new packet arrives, RED makes a decision; whether this packet should be </a:t>
            </a:r>
            <a:r>
              <a:rPr lang="en-US" sz="2000" dirty="0" err="1" smtClean="0">
                <a:solidFill>
                  <a:schemeClr val="tx1"/>
                </a:solidFill>
              </a:rPr>
              <a:t>enqueued</a:t>
            </a:r>
            <a:r>
              <a:rPr lang="en-US" sz="2000" dirty="0" smtClean="0">
                <a:solidFill>
                  <a:schemeClr val="tx1"/>
                </a:solidFill>
              </a:rPr>
              <a:t> or dropped? It makes this decision even if there is space in the queue. </a:t>
            </a:r>
          </a:p>
          <a:p>
            <a:pPr algn="l" fontAlgn="base"/>
            <a:r>
              <a:rPr lang="en-US" sz="2000" dirty="0" smtClean="0">
                <a:solidFill>
                  <a:schemeClr val="tx1"/>
                </a:solidFill>
              </a:rPr>
              <a:t>It makes this decision because if </a:t>
            </a:r>
            <a:r>
              <a:rPr lang="en-US" sz="2000" dirty="0" err="1" smtClean="0">
                <a:solidFill>
                  <a:schemeClr val="tx1"/>
                </a:solidFill>
              </a:rPr>
              <a:t>enqueuing</a:t>
            </a:r>
            <a:r>
              <a:rPr lang="en-US" sz="2000" dirty="0" smtClean="0">
                <a:solidFill>
                  <a:schemeClr val="tx1"/>
                </a:solidFill>
              </a:rPr>
              <a:t> the packet increases overall delay or makes the queue full then it will cause the congestion to occur. If RED drops the packet before the queue is full then the sender will know about it indirectly and it will reduce its congestion window size and thus it avoids the congestion to happen in the future.</a:t>
            </a:r>
          </a:p>
          <a:p>
            <a:pPr algn="l"/>
            <a:endParaRPr lang="en-US" sz="23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304800"/>
            <a:ext cx="8686800" cy="6324600"/>
          </a:xfrm>
        </p:spPr>
        <p:txBody>
          <a:bodyPr>
            <a:normAutofit/>
          </a:bodyPr>
          <a:lstStyle/>
          <a:p>
            <a:pPr algn="l"/>
            <a:r>
              <a:rPr lang="en-US" sz="2000" b="1" dirty="0" smtClean="0">
                <a:solidFill>
                  <a:schemeClr val="tx1"/>
                </a:solidFill>
              </a:rPr>
              <a:t>The RED algorithm contains the following components:</a:t>
            </a:r>
          </a:p>
          <a:p>
            <a:pPr algn="l" fontAlgn="base"/>
            <a:r>
              <a:rPr lang="en-US" sz="2000" dirty="0" smtClean="0">
                <a:solidFill>
                  <a:schemeClr val="tx1"/>
                </a:solidFill>
              </a:rPr>
              <a:t>Calculation of average queue length.</a:t>
            </a:r>
          </a:p>
          <a:p>
            <a:pPr algn="l" fontAlgn="base"/>
            <a:r>
              <a:rPr lang="en-US" sz="2000" dirty="0" smtClean="0">
                <a:solidFill>
                  <a:schemeClr val="tx1"/>
                </a:solidFill>
              </a:rPr>
              <a:t>Calculation of drop probability, whether the packet will be </a:t>
            </a:r>
            <a:r>
              <a:rPr lang="en-US" sz="2000" dirty="0" err="1" smtClean="0">
                <a:solidFill>
                  <a:schemeClr val="tx1"/>
                </a:solidFill>
              </a:rPr>
              <a:t>enqueued</a:t>
            </a:r>
            <a:r>
              <a:rPr lang="en-US" sz="2000" dirty="0" smtClean="0">
                <a:solidFill>
                  <a:schemeClr val="tx1"/>
                </a:solidFill>
              </a:rPr>
              <a:t> or dropped depends on this probability.</a:t>
            </a:r>
          </a:p>
          <a:p>
            <a:pPr algn="l" fontAlgn="base"/>
            <a:r>
              <a:rPr lang="en-US" sz="2000" dirty="0" smtClean="0">
                <a:solidFill>
                  <a:schemeClr val="tx1"/>
                </a:solidFill>
              </a:rPr>
              <a:t>Decision-making logic (helps to decide whether the incoming packet should be </a:t>
            </a:r>
            <a:r>
              <a:rPr lang="en-US" sz="2000" dirty="0" err="1" smtClean="0">
                <a:solidFill>
                  <a:schemeClr val="tx1"/>
                </a:solidFill>
              </a:rPr>
              <a:t>enqueued</a:t>
            </a:r>
            <a:r>
              <a:rPr lang="en-US" sz="2000" dirty="0" smtClean="0">
                <a:solidFill>
                  <a:schemeClr val="tx1"/>
                </a:solidFill>
              </a:rPr>
              <a:t> or dropped).</a:t>
            </a:r>
          </a:p>
          <a:p>
            <a:pPr algn="l" fontAlgn="base"/>
            <a:r>
              <a:rPr lang="en-US" sz="2000" b="1" dirty="0" smtClean="0">
                <a:solidFill>
                  <a:schemeClr val="tx1"/>
                </a:solidFill>
              </a:rPr>
              <a:t>Calculation of Average Queue Length:</a:t>
            </a:r>
          </a:p>
          <a:p>
            <a:pPr algn="l" fontAlgn="base"/>
            <a:r>
              <a:rPr lang="en-US" sz="2000" dirty="0" smtClean="0">
                <a:solidFill>
                  <a:schemeClr val="tx1"/>
                </a:solidFill>
              </a:rPr>
              <a:t>On arrival of every packet, RED calculates the average queue length using Eq. (1). This mathematical model is known as ‘Exponential Weighted Moving Average’ or EWMA.</a:t>
            </a:r>
          </a:p>
          <a:p>
            <a:pPr algn="l" fontAlgn="base"/>
            <a:r>
              <a:rPr lang="en-US" sz="2000" i="1" dirty="0" smtClean="0">
                <a:solidFill>
                  <a:schemeClr val="tx1"/>
                </a:solidFill>
              </a:rPr>
              <a:t>=&gt; </a:t>
            </a:r>
            <a:r>
              <a:rPr lang="en-US" sz="2000" i="1" dirty="0" err="1" smtClean="0">
                <a:solidFill>
                  <a:schemeClr val="tx1"/>
                </a:solidFill>
              </a:rPr>
              <a:t>Newavg</a:t>
            </a:r>
            <a:r>
              <a:rPr lang="en-US" sz="2000" i="1" dirty="0" smtClean="0">
                <a:solidFill>
                  <a:schemeClr val="tx1"/>
                </a:solidFill>
              </a:rPr>
              <a:t> = (1 – </a:t>
            </a:r>
            <a:r>
              <a:rPr lang="en-US" sz="2000" i="1" dirty="0" err="1" smtClean="0">
                <a:solidFill>
                  <a:schemeClr val="tx1"/>
                </a:solidFill>
              </a:rPr>
              <a:t>w</a:t>
            </a:r>
            <a:r>
              <a:rPr lang="en-US" sz="2000" i="1" baseline="-25000" dirty="0" err="1" smtClean="0">
                <a:solidFill>
                  <a:schemeClr val="tx1"/>
                </a:solidFill>
              </a:rPr>
              <a:t>q</a:t>
            </a:r>
            <a:r>
              <a:rPr lang="en-US" sz="2000" i="1" dirty="0" smtClean="0">
                <a:solidFill>
                  <a:schemeClr val="tx1"/>
                </a:solidFill>
              </a:rPr>
              <a:t>) x </a:t>
            </a:r>
            <a:r>
              <a:rPr lang="en-US" sz="2000" i="1" dirty="0" err="1" smtClean="0">
                <a:solidFill>
                  <a:schemeClr val="tx1"/>
                </a:solidFill>
              </a:rPr>
              <a:t>oldavg</a:t>
            </a:r>
            <a:r>
              <a:rPr lang="en-US" sz="2000" i="1" dirty="0" smtClean="0">
                <a:solidFill>
                  <a:schemeClr val="tx1"/>
                </a:solidFill>
              </a:rPr>
              <a:t> + </a:t>
            </a:r>
            <a:r>
              <a:rPr lang="en-US" sz="2000" i="1" dirty="0" err="1" smtClean="0">
                <a:solidFill>
                  <a:schemeClr val="tx1"/>
                </a:solidFill>
              </a:rPr>
              <a:t>w</a:t>
            </a:r>
            <a:r>
              <a:rPr lang="en-US" sz="2000" i="1" baseline="-25000" dirty="0" err="1" smtClean="0">
                <a:solidFill>
                  <a:schemeClr val="tx1"/>
                </a:solidFill>
              </a:rPr>
              <a:t>q</a:t>
            </a:r>
            <a:r>
              <a:rPr lang="en-US" sz="2000" i="1" dirty="0" smtClean="0">
                <a:solidFill>
                  <a:schemeClr val="tx1"/>
                </a:solidFill>
              </a:rPr>
              <a:t> x </a:t>
            </a:r>
            <a:r>
              <a:rPr lang="en-US" sz="2000" i="1" dirty="0" err="1" smtClean="0">
                <a:solidFill>
                  <a:schemeClr val="tx1"/>
                </a:solidFill>
              </a:rPr>
              <a:t>current_queue_len</a:t>
            </a:r>
            <a:r>
              <a:rPr lang="en-US" sz="2000" i="1" dirty="0" smtClean="0">
                <a:solidFill>
                  <a:schemeClr val="tx1"/>
                </a:solidFill>
              </a:rPr>
              <a:t> Eq. (1)</a:t>
            </a:r>
          </a:p>
          <a:p>
            <a:pPr algn="l" fontAlgn="base"/>
            <a:r>
              <a:rPr lang="en-US" sz="2000" i="1" dirty="0" smtClean="0">
                <a:solidFill>
                  <a:schemeClr val="tx1"/>
                </a:solidFill>
              </a:rPr>
              <a:t>=&gt; where, </a:t>
            </a:r>
            <a:r>
              <a:rPr lang="en-US" sz="2000" i="1" dirty="0" err="1" smtClean="0">
                <a:solidFill>
                  <a:schemeClr val="tx1"/>
                </a:solidFill>
              </a:rPr>
              <a:t>newavg</a:t>
            </a:r>
            <a:r>
              <a:rPr lang="en-US" sz="2000" i="1" dirty="0" smtClean="0">
                <a:solidFill>
                  <a:schemeClr val="tx1"/>
                </a:solidFill>
              </a:rPr>
              <a:t> = new average queue length being calculated in this sample</a:t>
            </a:r>
          </a:p>
          <a:p>
            <a:pPr algn="l" fontAlgn="base"/>
            <a:r>
              <a:rPr lang="en-US" sz="2000" i="1" dirty="0" smtClean="0">
                <a:solidFill>
                  <a:schemeClr val="tx1"/>
                </a:solidFill>
              </a:rPr>
              <a:t>=&gt; </a:t>
            </a:r>
            <a:r>
              <a:rPr lang="en-US" sz="2000" i="1" dirty="0" err="1" smtClean="0">
                <a:solidFill>
                  <a:schemeClr val="tx1"/>
                </a:solidFill>
              </a:rPr>
              <a:t>oldavg</a:t>
            </a:r>
            <a:r>
              <a:rPr lang="en-US" sz="2000" i="1" dirty="0" smtClean="0">
                <a:solidFill>
                  <a:schemeClr val="tx1"/>
                </a:solidFill>
              </a:rPr>
              <a:t> = old average queue length obtained during the previous sample</a:t>
            </a:r>
          </a:p>
          <a:p>
            <a:pPr algn="l" fontAlgn="base"/>
            <a:r>
              <a:rPr lang="en-US" sz="2000" i="1" dirty="0" smtClean="0">
                <a:solidFill>
                  <a:schemeClr val="tx1"/>
                </a:solidFill>
              </a:rPr>
              <a:t>=&gt; </a:t>
            </a:r>
            <a:r>
              <a:rPr lang="en-US" sz="2000" i="1" dirty="0" err="1" smtClean="0">
                <a:solidFill>
                  <a:schemeClr val="tx1"/>
                </a:solidFill>
              </a:rPr>
              <a:t>current_queue_len</a:t>
            </a:r>
            <a:r>
              <a:rPr lang="en-US" sz="2000" i="1" dirty="0" smtClean="0">
                <a:solidFill>
                  <a:schemeClr val="tx1"/>
                </a:solidFill>
              </a:rPr>
              <a:t> = ‘instantaneous’ queue length at the router</a:t>
            </a:r>
          </a:p>
          <a:p>
            <a:pPr algn="l" fontAlgn="base"/>
            <a:r>
              <a:rPr lang="en-US" sz="2000" i="1" dirty="0" smtClean="0">
                <a:solidFill>
                  <a:schemeClr val="tx1"/>
                </a:solidFill>
              </a:rPr>
              <a:t>=&gt; </a:t>
            </a:r>
            <a:r>
              <a:rPr lang="en-US" sz="2000" i="1" dirty="0" err="1" smtClean="0">
                <a:solidFill>
                  <a:schemeClr val="tx1"/>
                </a:solidFill>
              </a:rPr>
              <a:t>w</a:t>
            </a:r>
            <a:r>
              <a:rPr lang="en-US" sz="2000" i="1" baseline="-25000" dirty="0" err="1" smtClean="0">
                <a:solidFill>
                  <a:schemeClr val="tx1"/>
                </a:solidFill>
              </a:rPr>
              <a:t>q</a:t>
            </a:r>
            <a:r>
              <a:rPr lang="en-US" sz="2000" i="1" dirty="0" smtClean="0">
                <a:solidFill>
                  <a:schemeClr val="tx1"/>
                </a:solidFill>
              </a:rPr>
              <a:t> = weight associated with the ‘</a:t>
            </a:r>
            <a:r>
              <a:rPr lang="en-US" sz="2000" i="1" dirty="0" err="1" smtClean="0">
                <a:solidFill>
                  <a:schemeClr val="tx1"/>
                </a:solidFill>
              </a:rPr>
              <a:t>current_queue_len</a:t>
            </a:r>
            <a:r>
              <a:rPr lang="en-US" sz="2000" i="1" dirty="0" smtClean="0">
                <a:solidFill>
                  <a:schemeClr val="tx1"/>
                </a:solidFill>
              </a:rPr>
              <a:t>’. Default value: 0.002</a:t>
            </a:r>
          </a:p>
          <a:p>
            <a:pPr algn="l" fontAlgn="base"/>
            <a:endParaRPr lang="en-US" sz="2000" dirty="0" smtClean="0"/>
          </a:p>
          <a:p>
            <a:pPr algn="l" fontAlgn="base"/>
            <a:endParaRPr lang="en-US" sz="2000" dirty="0" smtClean="0"/>
          </a:p>
          <a:p>
            <a:pPr algn="l"/>
            <a:endParaRPr lang="en-US"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172200"/>
          </a:xfrm>
        </p:spPr>
        <p:txBody>
          <a:bodyPr>
            <a:normAutofit/>
          </a:bodyPr>
          <a:lstStyle/>
          <a:p>
            <a:pPr algn="l" fontAlgn="base"/>
            <a:r>
              <a:rPr lang="en-US" sz="2000" b="1" dirty="0" smtClean="0">
                <a:solidFill>
                  <a:schemeClr val="tx1"/>
                </a:solidFill>
              </a:rPr>
              <a:t>Calculation of drop probability</a:t>
            </a:r>
          </a:p>
          <a:p>
            <a:pPr algn="l" fontAlgn="base"/>
            <a:r>
              <a:rPr lang="en-US" sz="2000" dirty="0" smtClean="0">
                <a:solidFill>
                  <a:schemeClr val="tx1"/>
                </a:solidFill>
              </a:rPr>
              <a:t>Once the ‘</a:t>
            </a:r>
            <a:r>
              <a:rPr lang="en-US" sz="2000" dirty="0" err="1" smtClean="0">
                <a:solidFill>
                  <a:schemeClr val="tx1"/>
                </a:solidFill>
              </a:rPr>
              <a:t>newavg</a:t>
            </a:r>
            <a:r>
              <a:rPr lang="en-US" sz="2000" dirty="0" smtClean="0">
                <a:solidFill>
                  <a:schemeClr val="tx1"/>
                </a:solidFill>
              </a:rPr>
              <a:t>’ is calculated, RED uses the following logic to calculate the drop probability (P</a:t>
            </a:r>
            <a:r>
              <a:rPr lang="en-US" sz="2000" baseline="-25000" dirty="0" smtClean="0">
                <a:solidFill>
                  <a:schemeClr val="tx1"/>
                </a:solidFill>
              </a:rPr>
              <a:t>d</a:t>
            </a:r>
            <a:r>
              <a:rPr lang="en-US" sz="2000" dirty="0" smtClean="0">
                <a:solidFill>
                  <a:schemeClr val="tx1"/>
                </a:solidFill>
              </a:rPr>
              <a:t>), where </a:t>
            </a:r>
            <a:r>
              <a:rPr lang="en-US" sz="2000" dirty="0" err="1" smtClean="0">
                <a:solidFill>
                  <a:schemeClr val="tx1"/>
                </a:solidFill>
              </a:rPr>
              <a:t>min</a:t>
            </a:r>
            <a:r>
              <a:rPr lang="en-US" sz="2000" baseline="-25000" dirty="0" err="1" smtClean="0">
                <a:solidFill>
                  <a:schemeClr val="tx1"/>
                </a:solidFill>
              </a:rPr>
              <a:t>th</a:t>
            </a:r>
            <a:r>
              <a:rPr lang="en-US" sz="2000" dirty="0" smtClean="0">
                <a:solidFill>
                  <a:schemeClr val="tx1"/>
                </a:solidFill>
              </a:rPr>
              <a:t> represents the minimum threshold for ‘average queue length’ and </a:t>
            </a:r>
            <a:r>
              <a:rPr lang="en-US" sz="2000" dirty="0" err="1" smtClean="0">
                <a:solidFill>
                  <a:schemeClr val="tx1"/>
                </a:solidFill>
              </a:rPr>
              <a:t>max</a:t>
            </a:r>
            <a:r>
              <a:rPr lang="en-US" sz="2000" baseline="-25000" dirty="0" err="1" smtClean="0">
                <a:solidFill>
                  <a:schemeClr val="tx1"/>
                </a:solidFill>
              </a:rPr>
              <a:t>th</a:t>
            </a:r>
            <a:r>
              <a:rPr lang="en-US" sz="2000" dirty="0" smtClean="0">
                <a:solidFill>
                  <a:schemeClr val="tx1"/>
                </a:solidFill>
              </a:rPr>
              <a:t> represents the maximum threshold for ‘average queue length’. </a:t>
            </a:r>
            <a:r>
              <a:rPr lang="en-US" sz="2000" dirty="0" err="1" smtClean="0">
                <a:solidFill>
                  <a:schemeClr val="tx1"/>
                </a:solidFill>
              </a:rPr>
              <a:t>min</a:t>
            </a:r>
            <a:r>
              <a:rPr lang="en-US" sz="2000" baseline="-25000" dirty="0" err="1" smtClean="0">
                <a:solidFill>
                  <a:schemeClr val="tx1"/>
                </a:solidFill>
              </a:rPr>
              <a:t>th</a:t>
            </a:r>
            <a:r>
              <a:rPr lang="en-US" sz="2000" baseline="-25000" dirty="0" smtClean="0">
                <a:solidFill>
                  <a:schemeClr val="tx1"/>
                </a:solidFill>
              </a:rPr>
              <a:t> </a:t>
            </a:r>
            <a:r>
              <a:rPr lang="en-US" sz="2000" dirty="0" smtClean="0">
                <a:solidFill>
                  <a:schemeClr val="tx1"/>
                </a:solidFill>
              </a:rPr>
              <a:t>and </a:t>
            </a:r>
            <a:r>
              <a:rPr lang="en-US" sz="2000" dirty="0" err="1" smtClean="0">
                <a:solidFill>
                  <a:schemeClr val="tx1"/>
                </a:solidFill>
              </a:rPr>
              <a:t>max</a:t>
            </a:r>
            <a:r>
              <a:rPr lang="en-US" sz="2000" baseline="-25000" dirty="0" err="1" smtClean="0">
                <a:solidFill>
                  <a:schemeClr val="tx1"/>
                </a:solidFill>
              </a:rPr>
              <a:t>th</a:t>
            </a:r>
            <a:r>
              <a:rPr lang="en-US" sz="2000" dirty="0" smtClean="0">
                <a:solidFill>
                  <a:schemeClr val="tx1"/>
                </a:solidFill>
              </a:rPr>
              <a:t> are in the context of average queue length, not the instantaneous queue length. This is an important takeaway before we go into further depth.</a:t>
            </a:r>
          </a:p>
          <a:p>
            <a:pPr algn="l" fontAlgn="base"/>
            <a:endParaRPr lang="en-US" sz="2000" dirty="0" smtClean="0">
              <a:solidFill>
                <a:schemeClr val="tx1"/>
              </a:solidFill>
            </a:endParaRPr>
          </a:p>
          <a:p>
            <a:pPr algn="l" fontAlgn="base"/>
            <a:r>
              <a:rPr lang="en-US" sz="2000" i="1" dirty="0" smtClean="0">
                <a:solidFill>
                  <a:schemeClr val="tx1"/>
                </a:solidFill>
              </a:rPr>
              <a:t>=&gt; if (</a:t>
            </a:r>
            <a:r>
              <a:rPr lang="en-US" sz="2000" i="1" dirty="0" err="1" smtClean="0">
                <a:solidFill>
                  <a:schemeClr val="tx1"/>
                </a:solidFill>
              </a:rPr>
              <a:t>newavg</a:t>
            </a:r>
            <a:r>
              <a:rPr lang="en-US" sz="2000" i="1" dirty="0" smtClean="0">
                <a:solidFill>
                  <a:schemeClr val="tx1"/>
                </a:solidFill>
              </a:rPr>
              <a:t> ≤ </a:t>
            </a:r>
            <a:r>
              <a:rPr lang="en-US" sz="2000" i="1" dirty="0" err="1" smtClean="0">
                <a:solidFill>
                  <a:schemeClr val="tx1"/>
                </a:solidFill>
              </a:rPr>
              <a:t>min</a:t>
            </a:r>
            <a:r>
              <a:rPr lang="en-US" sz="2000" i="1" baseline="-25000" dirty="0" err="1" smtClean="0">
                <a:solidFill>
                  <a:schemeClr val="tx1"/>
                </a:solidFill>
              </a:rPr>
              <a:t>th</a:t>
            </a:r>
            <a:r>
              <a:rPr lang="en-US" sz="2000" i="1" dirty="0" smtClean="0">
                <a:solidFill>
                  <a:schemeClr val="tx1"/>
                </a:solidFill>
              </a:rPr>
              <a:t>) // default value of </a:t>
            </a:r>
            <a:r>
              <a:rPr lang="en-US" sz="2000" i="1" dirty="0" err="1" smtClean="0">
                <a:solidFill>
                  <a:schemeClr val="tx1"/>
                </a:solidFill>
              </a:rPr>
              <a:t>minth</a:t>
            </a:r>
            <a:r>
              <a:rPr lang="en-US" sz="2000" i="1" dirty="0" smtClean="0">
                <a:solidFill>
                  <a:schemeClr val="tx1"/>
                </a:solidFill>
              </a:rPr>
              <a:t> in the paper is 5 packets </a:t>
            </a:r>
          </a:p>
          <a:p>
            <a:pPr algn="l" fontAlgn="base"/>
            <a:r>
              <a:rPr lang="en-US" sz="2000" i="1" dirty="0" smtClean="0">
                <a:solidFill>
                  <a:schemeClr val="tx1"/>
                </a:solidFill>
              </a:rPr>
              <a:t>=&gt; </a:t>
            </a:r>
            <a:r>
              <a:rPr lang="en-US" sz="2000" i="1" dirty="0" err="1" smtClean="0">
                <a:solidFill>
                  <a:schemeClr val="tx1"/>
                </a:solidFill>
              </a:rPr>
              <a:t>enqueue</a:t>
            </a:r>
            <a:r>
              <a:rPr lang="en-US" sz="2000" i="1" dirty="0" smtClean="0">
                <a:solidFill>
                  <a:schemeClr val="tx1"/>
                </a:solidFill>
              </a:rPr>
              <a:t> the incoming packet  // it means Pd= 0</a:t>
            </a:r>
          </a:p>
          <a:p>
            <a:pPr algn="l" fontAlgn="base"/>
            <a:r>
              <a:rPr lang="en-US" sz="2000" i="1" dirty="0" smtClean="0">
                <a:solidFill>
                  <a:schemeClr val="tx1"/>
                </a:solidFill>
              </a:rPr>
              <a:t>=&gt; else if (</a:t>
            </a:r>
            <a:r>
              <a:rPr lang="en-US" sz="2000" i="1" dirty="0" err="1" smtClean="0">
                <a:solidFill>
                  <a:schemeClr val="tx1"/>
                </a:solidFill>
              </a:rPr>
              <a:t>newavg</a:t>
            </a:r>
            <a:r>
              <a:rPr lang="en-US" sz="2000" i="1" dirty="0" smtClean="0">
                <a:solidFill>
                  <a:schemeClr val="tx1"/>
                </a:solidFill>
              </a:rPr>
              <a:t> &gt; </a:t>
            </a:r>
            <a:r>
              <a:rPr lang="en-US" sz="2000" i="1" dirty="0" err="1" smtClean="0">
                <a:solidFill>
                  <a:schemeClr val="tx1"/>
                </a:solidFill>
              </a:rPr>
              <a:t>max</a:t>
            </a:r>
            <a:r>
              <a:rPr lang="en-US" sz="2000" i="1" baseline="-25000" dirty="0" err="1" smtClean="0">
                <a:solidFill>
                  <a:schemeClr val="tx1"/>
                </a:solidFill>
              </a:rPr>
              <a:t>th</a:t>
            </a:r>
            <a:r>
              <a:rPr lang="en-US" sz="2000" i="1" dirty="0" smtClean="0">
                <a:solidFill>
                  <a:schemeClr val="tx1"/>
                </a:solidFill>
              </a:rPr>
              <a:t>)  // default value of </a:t>
            </a:r>
            <a:r>
              <a:rPr lang="en-US" sz="2000" i="1" dirty="0" err="1" smtClean="0">
                <a:solidFill>
                  <a:schemeClr val="tx1"/>
                </a:solidFill>
              </a:rPr>
              <a:t>maxth</a:t>
            </a:r>
            <a:r>
              <a:rPr lang="en-US" sz="2000" i="1" dirty="0" smtClean="0">
                <a:solidFill>
                  <a:schemeClr val="tx1"/>
                </a:solidFill>
              </a:rPr>
              <a:t> in the paper is 15 packets</a:t>
            </a:r>
          </a:p>
          <a:p>
            <a:pPr algn="l" fontAlgn="base"/>
            <a:r>
              <a:rPr lang="en-US" sz="2000" i="1" dirty="0" smtClean="0">
                <a:solidFill>
                  <a:schemeClr val="tx1"/>
                </a:solidFill>
              </a:rPr>
              <a:t>=&gt; drop the incoming packet    // it means Pd= 1</a:t>
            </a:r>
          </a:p>
          <a:p>
            <a:pPr algn="l" fontAlgn="base"/>
            <a:r>
              <a:rPr lang="en-US" sz="2000" i="1" dirty="0" smtClean="0">
                <a:solidFill>
                  <a:schemeClr val="tx1"/>
                </a:solidFill>
              </a:rPr>
              <a:t>=&gt; else Calculate Pd as shown in Eq. (2)</a:t>
            </a:r>
          </a:p>
          <a:p>
            <a:pPr algn="l" fontAlgn="base"/>
            <a:r>
              <a:rPr lang="en-US" sz="2000" i="1" dirty="0" smtClean="0">
                <a:solidFill>
                  <a:schemeClr val="tx1"/>
                </a:solidFill>
              </a:rPr>
              <a:t>=&gt; Pd= </a:t>
            </a:r>
            <a:r>
              <a:rPr lang="en-US" sz="2000" i="1" dirty="0" err="1" smtClean="0">
                <a:solidFill>
                  <a:schemeClr val="tx1"/>
                </a:solidFill>
              </a:rPr>
              <a:t>max</a:t>
            </a:r>
            <a:r>
              <a:rPr lang="en-US" sz="2000" i="1" baseline="-25000" dirty="0" err="1" smtClean="0">
                <a:solidFill>
                  <a:schemeClr val="tx1"/>
                </a:solidFill>
              </a:rPr>
              <a:t>p</a:t>
            </a:r>
            <a:r>
              <a:rPr lang="en-US" sz="2000" i="1" dirty="0" smtClean="0">
                <a:solidFill>
                  <a:schemeClr val="tx1"/>
                </a:solidFill>
              </a:rPr>
              <a:t> x [(</a:t>
            </a:r>
            <a:r>
              <a:rPr lang="en-US" sz="2000" i="1" dirty="0" err="1" smtClean="0">
                <a:solidFill>
                  <a:schemeClr val="tx1"/>
                </a:solidFill>
              </a:rPr>
              <a:t>newavg</a:t>
            </a:r>
            <a:r>
              <a:rPr lang="en-US" sz="2000" i="1" dirty="0" smtClean="0">
                <a:solidFill>
                  <a:schemeClr val="tx1"/>
                </a:solidFill>
              </a:rPr>
              <a:t> – </a:t>
            </a:r>
            <a:r>
              <a:rPr lang="en-US" sz="2000" i="1" dirty="0" err="1" smtClean="0">
                <a:solidFill>
                  <a:schemeClr val="tx1"/>
                </a:solidFill>
              </a:rPr>
              <a:t>min</a:t>
            </a:r>
            <a:r>
              <a:rPr lang="en-US" sz="2000" i="1" baseline="-25000" dirty="0" err="1" smtClean="0">
                <a:solidFill>
                  <a:schemeClr val="tx1"/>
                </a:solidFill>
              </a:rPr>
              <a:t>th</a:t>
            </a:r>
            <a:r>
              <a:rPr lang="en-US" sz="2000" i="1" dirty="0" smtClean="0">
                <a:solidFill>
                  <a:schemeClr val="tx1"/>
                </a:solidFill>
              </a:rPr>
              <a:t>) ÷ (</a:t>
            </a:r>
            <a:r>
              <a:rPr lang="en-US" sz="2000" i="1" dirty="0" err="1" smtClean="0">
                <a:solidFill>
                  <a:schemeClr val="tx1"/>
                </a:solidFill>
              </a:rPr>
              <a:t>max</a:t>
            </a:r>
            <a:r>
              <a:rPr lang="en-US" sz="2000" i="1" baseline="-25000" dirty="0" err="1" smtClean="0">
                <a:solidFill>
                  <a:schemeClr val="tx1"/>
                </a:solidFill>
              </a:rPr>
              <a:t>th</a:t>
            </a:r>
            <a:r>
              <a:rPr lang="en-US" sz="2000" i="1" dirty="0" smtClean="0">
                <a:solidFill>
                  <a:schemeClr val="tx1"/>
                </a:solidFill>
              </a:rPr>
              <a:t> – </a:t>
            </a:r>
            <a:r>
              <a:rPr lang="en-US" sz="2000" i="1" dirty="0" err="1" smtClean="0">
                <a:solidFill>
                  <a:schemeClr val="tx1"/>
                </a:solidFill>
              </a:rPr>
              <a:t>min</a:t>
            </a:r>
            <a:r>
              <a:rPr lang="en-US" sz="2000" i="1" baseline="-25000" dirty="0" err="1" smtClean="0">
                <a:solidFill>
                  <a:schemeClr val="tx1"/>
                </a:solidFill>
              </a:rPr>
              <a:t>th</a:t>
            </a:r>
            <a:r>
              <a:rPr lang="en-US" sz="2000" i="1" dirty="0" smtClean="0">
                <a:solidFill>
                  <a:schemeClr val="tx1"/>
                </a:solidFill>
              </a:rPr>
              <a:t>)] Eq. (2)</a:t>
            </a:r>
          </a:p>
          <a:p>
            <a:pPr algn="l" fontAlgn="base"/>
            <a:r>
              <a:rPr lang="en-US" sz="2000" i="1" dirty="0" smtClean="0">
                <a:solidFill>
                  <a:schemeClr val="tx1"/>
                </a:solidFill>
              </a:rPr>
              <a:t>=&gt; The slope of the linear function will depend on this </a:t>
            </a:r>
            <a:r>
              <a:rPr lang="en-US" sz="2000" i="1" dirty="0" err="1" smtClean="0">
                <a:solidFill>
                  <a:schemeClr val="tx1"/>
                </a:solidFill>
              </a:rPr>
              <a:t>max</a:t>
            </a:r>
            <a:r>
              <a:rPr lang="en-US" sz="2000" i="1" baseline="-25000" dirty="0" err="1" smtClean="0">
                <a:solidFill>
                  <a:schemeClr val="tx1"/>
                </a:solidFill>
              </a:rPr>
              <a:t>p</a:t>
            </a:r>
            <a:r>
              <a:rPr lang="en-US" sz="2000" i="1" dirty="0" smtClean="0">
                <a:solidFill>
                  <a:schemeClr val="tx1"/>
                </a:solidFill>
              </a:rPr>
              <a:t> value.</a:t>
            </a:r>
          </a:p>
          <a:p>
            <a:pPr algn="l" fontAlgn="base"/>
            <a:r>
              <a:rPr lang="en-US" sz="2000" i="1" dirty="0" smtClean="0">
                <a:solidFill>
                  <a:schemeClr val="tx1"/>
                </a:solidFill>
              </a:rPr>
              <a:t>=&gt; where, </a:t>
            </a:r>
            <a:r>
              <a:rPr lang="en-US" sz="2000" i="1" dirty="0" err="1" smtClean="0">
                <a:solidFill>
                  <a:schemeClr val="tx1"/>
                </a:solidFill>
              </a:rPr>
              <a:t>max</a:t>
            </a:r>
            <a:r>
              <a:rPr lang="en-US" sz="2000" i="1" baseline="-25000" dirty="0" err="1" smtClean="0">
                <a:solidFill>
                  <a:schemeClr val="tx1"/>
                </a:solidFill>
              </a:rPr>
              <a:t>p</a:t>
            </a:r>
            <a:r>
              <a:rPr lang="en-US" sz="2000" i="1" dirty="0" smtClean="0">
                <a:solidFill>
                  <a:schemeClr val="tx1"/>
                </a:solidFill>
              </a:rPr>
              <a:t> = maximum drop probability. Default: 0.5 (previously, it was 0.02)</a:t>
            </a:r>
          </a:p>
          <a:p>
            <a:pPr algn="l" fontAlgn="base"/>
            <a:endParaRPr lang="en-US" sz="2000" dirty="0" smtClean="0"/>
          </a:p>
          <a:p>
            <a:pPr algn="l"/>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228600"/>
            <a:ext cx="8534400" cy="6400800"/>
          </a:xfrm>
        </p:spPr>
        <p:txBody>
          <a:bodyPr>
            <a:normAutofit/>
          </a:bodyPr>
          <a:lstStyle/>
          <a:p>
            <a:pPr algn="l"/>
            <a:r>
              <a:rPr lang="en-US" sz="2000" dirty="0" smtClean="0">
                <a:solidFill>
                  <a:schemeClr val="tx1"/>
                </a:solidFill>
              </a:rPr>
              <a:t>When the new average length of the queue is less than equal to the minimum threshold value of the queue size which is 5, then the drop probability of the packet is 0. 0 means the packet will not be dropped, but it will be </a:t>
            </a:r>
            <a:r>
              <a:rPr lang="en-US" sz="2000" dirty="0" err="1" smtClean="0">
                <a:solidFill>
                  <a:schemeClr val="tx1"/>
                </a:solidFill>
              </a:rPr>
              <a:t>enqueued</a:t>
            </a:r>
            <a:r>
              <a:rPr lang="en-US" sz="2000" dirty="0" smtClean="0">
                <a:solidFill>
                  <a:schemeClr val="tx1"/>
                </a:solidFill>
              </a:rPr>
              <a:t>. When the new average length of the queue is greater than the maximum threshold value of the queue size which is 15, then the drop probability of the packet is 1. 1 means the packet will be dropped. Now comes the intermediate case, when the new average length of the queue is in between the minimum and maximum threshold value, then drop probability will be calculated using a formula, given above in equation 2.</a:t>
            </a:r>
          </a:p>
          <a:p>
            <a:pPr algn="l"/>
            <a:endParaRPr lang="en-US" sz="2000" dirty="0" smtClean="0">
              <a:solidFill>
                <a:schemeClr val="tx1"/>
              </a:solidFill>
            </a:endParaRPr>
          </a:p>
          <a:p>
            <a:pPr algn="l" fontAlgn="base"/>
            <a:r>
              <a:rPr lang="en-US" sz="2000" b="1" dirty="0" smtClean="0">
                <a:solidFill>
                  <a:schemeClr val="tx1"/>
                </a:solidFill>
              </a:rPr>
              <a:t>Decision-making logic</a:t>
            </a:r>
          </a:p>
          <a:p>
            <a:pPr algn="l" fontAlgn="base"/>
            <a:r>
              <a:rPr lang="en-US" sz="2000" dirty="0" smtClean="0">
                <a:solidFill>
                  <a:schemeClr val="tx1"/>
                </a:solidFill>
              </a:rPr>
              <a:t>Once the ‘Pd’ is calculated, RED uses the following logic to decide whether the incoming packet must be </a:t>
            </a:r>
            <a:r>
              <a:rPr lang="en-US" sz="2000" dirty="0" err="1" smtClean="0">
                <a:solidFill>
                  <a:schemeClr val="tx1"/>
                </a:solidFill>
              </a:rPr>
              <a:t>enqueued</a:t>
            </a:r>
            <a:r>
              <a:rPr lang="en-US" sz="2000" dirty="0" smtClean="0">
                <a:solidFill>
                  <a:schemeClr val="tx1"/>
                </a:solidFill>
              </a:rPr>
              <a:t> or dropped:</a:t>
            </a:r>
          </a:p>
          <a:p>
            <a:pPr algn="l" fontAlgn="base"/>
            <a:r>
              <a:rPr lang="en-US" sz="2000" dirty="0" smtClean="0">
                <a:solidFill>
                  <a:schemeClr val="tx1"/>
                </a:solidFill>
              </a:rPr>
              <a:t>=&gt; if (Pd≤ R) </a:t>
            </a:r>
            <a:r>
              <a:rPr lang="en-US" sz="2000" dirty="0" err="1" smtClean="0">
                <a:solidFill>
                  <a:schemeClr val="tx1"/>
                </a:solidFill>
              </a:rPr>
              <a:t>enqueue</a:t>
            </a:r>
            <a:r>
              <a:rPr lang="en-US" sz="2000" dirty="0" smtClean="0">
                <a:solidFill>
                  <a:schemeClr val="tx1"/>
                </a:solidFill>
              </a:rPr>
              <a:t> the incoming packet</a:t>
            </a:r>
          </a:p>
          <a:p>
            <a:pPr algn="l" fontAlgn="base"/>
            <a:r>
              <a:rPr lang="en-US" sz="2000" dirty="0" smtClean="0">
                <a:solidFill>
                  <a:schemeClr val="tx1"/>
                </a:solidFill>
              </a:rPr>
              <a:t>=&gt; else drop the incoming packet</a:t>
            </a:r>
          </a:p>
          <a:p>
            <a:pPr fontAlgn="base"/>
            <a:r>
              <a:rPr lang="en-US" sz="2000" dirty="0" smtClean="0">
                <a:solidFill>
                  <a:schemeClr val="tx1"/>
                </a:solidFill>
              </a:rPr>
              <a:t>=&gt; where, R = uniformly distributed random number generated between [0, 1]</a:t>
            </a:r>
          </a:p>
          <a:p>
            <a:pPr algn="l"/>
            <a:endParaRPr lang="en-US" sz="2000" dirty="0">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304800"/>
            <a:ext cx="8382000" cy="6172200"/>
          </a:xfrm>
        </p:spPr>
        <p:txBody>
          <a:bodyPr>
            <a:normAutofit/>
          </a:bodyPr>
          <a:lstStyle/>
          <a:p>
            <a:pPr algn="l"/>
            <a:r>
              <a:rPr lang="en-US" sz="2000" b="1" u="sng" dirty="0" smtClean="0">
                <a:solidFill>
                  <a:schemeClr val="tx1"/>
                </a:solidFill>
              </a:rPr>
              <a:t>Packet Drop Flow Variation Graph in RED Algorithm:</a:t>
            </a:r>
          </a:p>
          <a:p>
            <a:pPr algn="l"/>
            <a:endParaRPr lang="en-US" sz="2000" b="1" dirty="0"/>
          </a:p>
        </p:txBody>
      </p:sp>
      <p:pic>
        <p:nvPicPr>
          <p:cNvPr id="5" name="Picture 4" descr="RED pbs.png"/>
          <p:cNvPicPr>
            <a:picLocks noChangeAspect="1"/>
          </p:cNvPicPr>
          <p:nvPr/>
        </p:nvPicPr>
        <p:blipFill>
          <a:blip r:embed="rId2"/>
          <a:stretch>
            <a:fillRect/>
          </a:stretch>
        </p:blipFill>
        <p:spPr>
          <a:xfrm>
            <a:off x="685800" y="990600"/>
            <a:ext cx="7696200" cy="51816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76200"/>
            <a:ext cx="8839200" cy="6553200"/>
          </a:xfrm>
        </p:spPr>
        <p:txBody>
          <a:bodyPr>
            <a:normAutofit/>
          </a:bodyPr>
          <a:lstStyle/>
          <a:p>
            <a:pPr algn="l"/>
            <a:r>
              <a:rPr lang="en-US" sz="2000" b="1" u="sng" dirty="0" smtClean="0">
                <a:solidFill>
                  <a:schemeClr val="tx1"/>
                </a:solidFill>
              </a:rPr>
              <a:t>Flow chart on how RED Algorithm Works:</a:t>
            </a:r>
          </a:p>
          <a:p>
            <a:pPr algn="l"/>
            <a:endParaRPr lang="en-US" sz="2000" b="1" dirty="0"/>
          </a:p>
        </p:txBody>
      </p:sp>
      <p:pic>
        <p:nvPicPr>
          <p:cNvPr id="4" name="Picture 3" descr="Red flw.png"/>
          <p:cNvPicPr>
            <a:picLocks noChangeAspect="1"/>
          </p:cNvPicPr>
          <p:nvPr/>
        </p:nvPicPr>
        <p:blipFill>
          <a:blip r:embed="rId2"/>
          <a:stretch>
            <a:fillRect/>
          </a:stretch>
        </p:blipFill>
        <p:spPr>
          <a:xfrm>
            <a:off x="381000" y="457200"/>
            <a:ext cx="8153400" cy="62484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228600"/>
            <a:ext cx="8610600" cy="6324600"/>
          </a:xfrm>
        </p:spPr>
        <p:txBody>
          <a:bodyPr>
            <a:normAutofit/>
          </a:bodyPr>
          <a:lstStyle/>
          <a:p>
            <a:pPr algn="l" fontAlgn="base"/>
            <a:r>
              <a:rPr lang="en-US" sz="2400" b="1" u="sng" dirty="0" err="1" smtClean="0">
                <a:solidFill>
                  <a:schemeClr val="tx1"/>
                </a:solidFill>
              </a:rPr>
              <a:t>Pseudocode</a:t>
            </a:r>
            <a:r>
              <a:rPr lang="en-US" sz="2400" b="1" u="sng" dirty="0" smtClean="0">
                <a:solidFill>
                  <a:schemeClr val="tx1"/>
                </a:solidFill>
              </a:rPr>
              <a:t> for RED Algorithm:</a:t>
            </a:r>
          </a:p>
          <a:p>
            <a:pPr algn="l" fontAlgn="base"/>
            <a:r>
              <a:rPr lang="en-US" sz="2000" dirty="0" smtClean="0">
                <a:solidFill>
                  <a:schemeClr val="tx1"/>
                </a:solidFill>
              </a:rPr>
              <a:t>On arrival of every packet:</a:t>
            </a:r>
          </a:p>
          <a:p>
            <a:pPr algn="l" fontAlgn="base"/>
            <a:r>
              <a:rPr lang="en-US" sz="2000" b="1" dirty="0" smtClean="0">
                <a:solidFill>
                  <a:schemeClr val="tx1"/>
                </a:solidFill>
              </a:rPr>
              <a:t>Step 1: </a:t>
            </a:r>
            <a:r>
              <a:rPr lang="en-US" sz="2000" dirty="0" smtClean="0">
                <a:solidFill>
                  <a:schemeClr val="tx1"/>
                </a:solidFill>
              </a:rPr>
              <a:t>if (the queue is empty) </a:t>
            </a:r>
            <a:r>
              <a:rPr lang="en-US" sz="2000" dirty="0" err="1" smtClean="0">
                <a:solidFill>
                  <a:schemeClr val="tx1"/>
                </a:solidFill>
              </a:rPr>
              <a:t>newavg</a:t>
            </a:r>
            <a:r>
              <a:rPr lang="en-US" sz="2000" dirty="0" smtClean="0">
                <a:solidFill>
                  <a:schemeClr val="tx1"/>
                </a:solidFill>
              </a:rPr>
              <a:t> = (1 – </a:t>
            </a:r>
            <a:r>
              <a:rPr lang="en-US" sz="2000" dirty="0" err="1" smtClean="0">
                <a:solidFill>
                  <a:schemeClr val="tx1"/>
                </a:solidFill>
              </a:rPr>
              <a:t>w</a:t>
            </a:r>
            <a:r>
              <a:rPr lang="en-US" sz="2000" baseline="-25000" dirty="0" err="1" smtClean="0">
                <a:solidFill>
                  <a:schemeClr val="tx1"/>
                </a:solidFill>
              </a:rPr>
              <a:t>q</a:t>
            </a:r>
            <a:r>
              <a:rPr lang="en-US" sz="2000" dirty="0" smtClean="0">
                <a:solidFill>
                  <a:schemeClr val="tx1"/>
                </a:solidFill>
              </a:rPr>
              <a:t>)</a:t>
            </a:r>
            <a:r>
              <a:rPr lang="en-US" sz="2000" baseline="30000" dirty="0" smtClean="0">
                <a:solidFill>
                  <a:schemeClr val="tx1"/>
                </a:solidFill>
              </a:rPr>
              <a:t>m</a:t>
            </a:r>
            <a:r>
              <a:rPr lang="en-US" sz="2000" dirty="0" smtClean="0">
                <a:solidFill>
                  <a:schemeClr val="tx1"/>
                </a:solidFill>
              </a:rPr>
              <a:t> x </a:t>
            </a:r>
            <a:r>
              <a:rPr lang="en-US" sz="2000" dirty="0" err="1" smtClean="0">
                <a:solidFill>
                  <a:schemeClr val="tx1"/>
                </a:solidFill>
              </a:rPr>
              <a:t>oldavg</a:t>
            </a:r>
            <a:r>
              <a:rPr lang="en-US" sz="2000" dirty="0" smtClean="0">
                <a:solidFill>
                  <a:schemeClr val="tx1"/>
                </a:solidFill>
              </a:rPr>
              <a:t>.</a:t>
            </a:r>
          </a:p>
          <a:p>
            <a:pPr algn="l" fontAlgn="base"/>
            <a:r>
              <a:rPr lang="en-US" sz="2000" dirty="0" smtClean="0">
                <a:solidFill>
                  <a:schemeClr val="tx1"/>
                </a:solidFill>
              </a:rPr>
              <a:t>             else </a:t>
            </a:r>
            <a:r>
              <a:rPr lang="en-US" sz="2000" dirty="0" err="1" smtClean="0">
                <a:solidFill>
                  <a:schemeClr val="tx1"/>
                </a:solidFill>
              </a:rPr>
              <a:t>newavg</a:t>
            </a:r>
            <a:r>
              <a:rPr lang="en-US" sz="2000" dirty="0" smtClean="0">
                <a:solidFill>
                  <a:schemeClr val="tx1"/>
                </a:solidFill>
              </a:rPr>
              <a:t> = (1 – </a:t>
            </a:r>
            <a:r>
              <a:rPr lang="en-US" sz="2000" dirty="0" err="1" smtClean="0">
                <a:solidFill>
                  <a:schemeClr val="tx1"/>
                </a:solidFill>
              </a:rPr>
              <a:t>w</a:t>
            </a:r>
            <a:r>
              <a:rPr lang="en-US" sz="2000" baseline="-25000" dirty="0" err="1" smtClean="0">
                <a:solidFill>
                  <a:schemeClr val="tx1"/>
                </a:solidFill>
              </a:rPr>
              <a:t>q</a:t>
            </a:r>
            <a:r>
              <a:rPr lang="en-US" sz="2000" dirty="0" smtClean="0">
                <a:solidFill>
                  <a:schemeClr val="tx1"/>
                </a:solidFill>
              </a:rPr>
              <a:t>) x </a:t>
            </a:r>
            <a:r>
              <a:rPr lang="en-US" sz="2000" dirty="0" err="1" smtClean="0">
                <a:solidFill>
                  <a:schemeClr val="tx1"/>
                </a:solidFill>
              </a:rPr>
              <a:t>oldavg</a:t>
            </a:r>
            <a:r>
              <a:rPr lang="en-US" sz="2000" dirty="0" smtClean="0">
                <a:solidFill>
                  <a:schemeClr val="tx1"/>
                </a:solidFill>
              </a:rPr>
              <a:t> + </a:t>
            </a:r>
            <a:r>
              <a:rPr lang="en-US" sz="2000" dirty="0" err="1" smtClean="0">
                <a:solidFill>
                  <a:schemeClr val="tx1"/>
                </a:solidFill>
              </a:rPr>
              <a:t>w</a:t>
            </a:r>
            <a:r>
              <a:rPr lang="en-US" sz="2000" baseline="-25000" dirty="0" err="1" smtClean="0">
                <a:solidFill>
                  <a:schemeClr val="tx1"/>
                </a:solidFill>
              </a:rPr>
              <a:t>q</a:t>
            </a:r>
            <a:r>
              <a:rPr lang="en-US" sz="2000" dirty="0" smtClean="0">
                <a:solidFill>
                  <a:schemeClr val="tx1"/>
                </a:solidFill>
              </a:rPr>
              <a:t> x </a:t>
            </a:r>
            <a:r>
              <a:rPr lang="en-US" sz="2000" dirty="0" err="1" smtClean="0">
                <a:solidFill>
                  <a:schemeClr val="tx1"/>
                </a:solidFill>
              </a:rPr>
              <a:t>current_queue_len</a:t>
            </a:r>
            <a:r>
              <a:rPr lang="en-US" sz="2000" dirty="0" smtClean="0">
                <a:solidFill>
                  <a:schemeClr val="tx1"/>
                </a:solidFill>
              </a:rPr>
              <a:t>.</a:t>
            </a:r>
          </a:p>
          <a:p>
            <a:pPr algn="l" fontAlgn="base"/>
            <a:r>
              <a:rPr lang="en-US" sz="2000" b="1" dirty="0" smtClean="0">
                <a:solidFill>
                  <a:schemeClr val="tx1"/>
                </a:solidFill>
              </a:rPr>
              <a:t>Step 2: </a:t>
            </a:r>
            <a:r>
              <a:rPr lang="en-US" sz="2000" dirty="0" smtClean="0">
                <a:solidFill>
                  <a:schemeClr val="tx1"/>
                </a:solidFill>
              </a:rPr>
              <a:t>if (</a:t>
            </a:r>
            <a:r>
              <a:rPr lang="en-US" sz="2000" dirty="0" err="1" smtClean="0">
                <a:solidFill>
                  <a:schemeClr val="tx1"/>
                </a:solidFill>
              </a:rPr>
              <a:t>newavg</a:t>
            </a:r>
            <a:r>
              <a:rPr lang="en-US" sz="2000" dirty="0" smtClean="0">
                <a:solidFill>
                  <a:schemeClr val="tx1"/>
                </a:solidFill>
              </a:rPr>
              <a:t> ≤ </a:t>
            </a:r>
            <a:r>
              <a:rPr lang="en-US" sz="2000" smtClean="0">
                <a:solidFill>
                  <a:schemeClr val="tx1"/>
                </a:solidFill>
              </a:rPr>
              <a:t>minth</a:t>
            </a:r>
            <a:r>
              <a:rPr lang="en-US" sz="2000" dirty="0" smtClean="0">
                <a:solidFill>
                  <a:schemeClr val="tx1"/>
                </a:solidFill>
              </a:rPr>
              <a:t>) </a:t>
            </a:r>
            <a:r>
              <a:rPr lang="en-US" sz="2000" dirty="0" err="1" smtClean="0">
                <a:solidFill>
                  <a:schemeClr val="tx1"/>
                </a:solidFill>
              </a:rPr>
              <a:t>enqueue</a:t>
            </a:r>
            <a:r>
              <a:rPr lang="en-US" sz="2000" dirty="0" smtClean="0">
                <a:solidFill>
                  <a:schemeClr val="tx1"/>
                </a:solidFill>
              </a:rPr>
              <a:t> the incoming packet.</a:t>
            </a:r>
          </a:p>
          <a:p>
            <a:pPr algn="l" fontAlgn="base"/>
            <a:r>
              <a:rPr lang="en-US" sz="2000" dirty="0" smtClean="0">
                <a:solidFill>
                  <a:schemeClr val="tx1"/>
                </a:solidFill>
              </a:rPr>
              <a:t>             else if (</a:t>
            </a:r>
            <a:r>
              <a:rPr lang="en-US" sz="2000" dirty="0" err="1" smtClean="0">
                <a:solidFill>
                  <a:schemeClr val="tx1"/>
                </a:solidFill>
              </a:rPr>
              <a:t>newavg</a:t>
            </a:r>
            <a:r>
              <a:rPr lang="en-US" sz="2000" dirty="0" smtClean="0">
                <a:solidFill>
                  <a:schemeClr val="tx1"/>
                </a:solidFill>
              </a:rPr>
              <a:t> &gt; </a:t>
            </a:r>
            <a:r>
              <a:rPr lang="en-US" sz="2000" dirty="0" err="1" smtClean="0">
                <a:solidFill>
                  <a:schemeClr val="tx1"/>
                </a:solidFill>
              </a:rPr>
              <a:t>max</a:t>
            </a:r>
            <a:r>
              <a:rPr lang="en-US" sz="2000" baseline="-25000" dirty="0" err="1" smtClean="0">
                <a:solidFill>
                  <a:schemeClr val="tx1"/>
                </a:solidFill>
              </a:rPr>
              <a:t>th</a:t>
            </a:r>
            <a:r>
              <a:rPr lang="en-US" sz="2000" dirty="0" smtClean="0">
                <a:solidFill>
                  <a:schemeClr val="tx1"/>
                </a:solidFill>
              </a:rPr>
              <a:t>).</a:t>
            </a:r>
          </a:p>
          <a:p>
            <a:pPr algn="l" fontAlgn="base"/>
            <a:r>
              <a:rPr lang="en-US" sz="2000" dirty="0" smtClean="0">
                <a:solidFill>
                  <a:schemeClr val="tx1"/>
                </a:solidFill>
              </a:rPr>
              <a:t>             drop the incoming packet.</a:t>
            </a:r>
          </a:p>
          <a:p>
            <a:pPr algn="l" fontAlgn="base"/>
            <a:r>
              <a:rPr lang="en-US" sz="2000" dirty="0" smtClean="0">
                <a:solidFill>
                  <a:schemeClr val="tx1"/>
                </a:solidFill>
              </a:rPr>
              <a:t>             else Calculate P</a:t>
            </a:r>
            <a:r>
              <a:rPr lang="en-US" sz="2000" baseline="-25000" dirty="0" smtClean="0">
                <a:solidFill>
                  <a:schemeClr val="tx1"/>
                </a:solidFill>
              </a:rPr>
              <a:t>d</a:t>
            </a:r>
            <a:r>
              <a:rPr lang="en-US" sz="2000" dirty="0" smtClean="0">
                <a:solidFill>
                  <a:schemeClr val="tx1"/>
                </a:solidFill>
              </a:rPr>
              <a:t> and P</a:t>
            </a:r>
            <a:r>
              <a:rPr lang="en-US" sz="2000" baseline="-25000" dirty="0" smtClean="0">
                <a:solidFill>
                  <a:schemeClr val="tx1"/>
                </a:solidFill>
              </a:rPr>
              <a:t>a.</a:t>
            </a:r>
            <a:endParaRPr lang="en-US" sz="2000" dirty="0" smtClean="0">
              <a:solidFill>
                <a:schemeClr val="tx1"/>
              </a:solidFill>
            </a:endParaRPr>
          </a:p>
          <a:p>
            <a:pPr algn="l" fontAlgn="base"/>
            <a:r>
              <a:rPr lang="en-US" sz="2000" b="1" dirty="0" smtClean="0">
                <a:solidFill>
                  <a:schemeClr val="tx1"/>
                </a:solidFill>
              </a:rPr>
              <a:t>Step 3: </a:t>
            </a:r>
            <a:r>
              <a:rPr lang="en-US" sz="2000" dirty="0" smtClean="0">
                <a:solidFill>
                  <a:schemeClr val="tx1"/>
                </a:solidFill>
              </a:rPr>
              <a:t>if (P</a:t>
            </a:r>
            <a:r>
              <a:rPr lang="en-US" sz="2000" baseline="-25000" dirty="0" smtClean="0">
                <a:solidFill>
                  <a:schemeClr val="tx1"/>
                </a:solidFill>
              </a:rPr>
              <a:t>a</a:t>
            </a:r>
            <a:r>
              <a:rPr lang="en-US" sz="2000" dirty="0" smtClean="0">
                <a:solidFill>
                  <a:schemeClr val="tx1"/>
                </a:solidFill>
              </a:rPr>
              <a:t>≤ R) </a:t>
            </a:r>
            <a:r>
              <a:rPr lang="en-US" sz="2000" dirty="0" err="1" smtClean="0">
                <a:solidFill>
                  <a:schemeClr val="tx1"/>
                </a:solidFill>
              </a:rPr>
              <a:t>enqueue</a:t>
            </a:r>
            <a:r>
              <a:rPr lang="en-US" sz="2000" dirty="0" smtClean="0">
                <a:solidFill>
                  <a:schemeClr val="tx1"/>
                </a:solidFill>
              </a:rPr>
              <a:t> the incoming packet.</a:t>
            </a:r>
          </a:p>
          <a:p>
            <a:pPr algn="l" fontAlgn="base"/>
            <a:r>
              <a:rPr lang="en-US" sz="2000" dirty="0" smtClean="0">
                <a:solidFill>
                  <a:schemeClr val="tx1"/>
                </a:solidFill>
              </a:rPr>
              <a:t>            else drop the incoming packet.</a:t>
            </a:r>
          </a:p>
          <a:p>
            <a:pPr algn="l" fontAlgn="base"/>
            <a:r>
              <a:rPr lang="en-US" sz="2000" b="1" dirty="0" smtClean="0">
                <a:solidFill>
                  <a:schemeClr val="tx1"/>
                </a:solidFill>
              </a:rPr>
              <a:t>Configurable knobs in RED:</a:t>
            </a:r>
          </a:p>
          <a:p>
            <a:pPr algn="l" fontAlgn="base"/>
            <a:r>
              <a:rPr lang="en-US" sz="2000" dirty="0" smtClean="0">
                <a:solidFill>
                  <a:schemeClr val="tx1"/>
                </a:solidFill>
              </a:rPr>
              <a:t>                </a:t>
            </a:r>
            <a:r>
              <a:rPr lang="en-US" sz="2000" dirty="0" err="1" smtClean="0">
                <a:solidFill>
                  <a:schemeClr val="tx1"/>
                </a:solidFill>
              </a:rPr>
              <a:t>w</a:t>
            </a:r>
            <a:r>
              <a:rPr lang="en-US" sz="2000" baseline="-25000" dirty="0" err="1" smtClean="0">
                <a:solidFill>
                  <a:schemeClr val="tx1"/>
                </a:solidFill>
              </a:rPr>
              <a:t>q</a:t>
            </a:r>
            <a:endParaRPr lang="en-US" sz="2000" dirty="0" smtClean="0">
              <a:solidFill>
                <a:schemeClr val="tx1"/>
              </a:solidFill>
            </a:endParaRPr>
          </a:p>
          <a:p>
            <a:pPr algn="l" fontAlgn="base"/>
            <a:r>
              <a:rPr lang="en-US" sz="2000" dirty="0" smtClean="0">
                <a:solidFill>
                  <a:schemeClr val="tx1"/>
                </a:solidFill>
              </a:rPr>
              <a:t>                </a:t>
            </a:r>
            <a:r>
              <a:rPr lang="en-US" sz="2000" dirty="0" err="1" smtClean="0">
                <a:solidFill>
                  <a:schemeClr val="tx1"/>
                </a:solidFill>
              </a:rPr>
              <a:t>min</a:t>
            </a:r>
            <a:r>
              <a:rPr lang="en-US" sz="2000" baseline="-25000" dirty="0" err="1" smtClean="0">
                <a:solidFill>
                  <a:schemeClr val="tx1"/>
                </a:solidFill>
              </a:rPr>
              <a:t>th</a:t>
            </a:r>
            <a:endParaRPr lang="en-US" sz="2000" dirty="0" smtClean="0">
              <a:solidFill>
                <a:schemeClr val="tx1"/>
              </a:solidFill>
            </a:endParaRPr>
          </a:p>
          <a:p>
            <a:pPr algn="l" fontAlgn="base"/>
            <a:r>
              <a:rPr lang="en-US" sz="2000" dirty="0" smtClean="0">
                <a:solidFill>
                  <a:schemeClr val="tx1"/>
                </a:solidFill>
              </a:rPr>
              <a:t>                </a:t>
            </a:r>
            <a:r>
              <a:rPr lang="en-US" sz="2000" dirty="0" err="1" smtClean="0">
                <a:solidFill>
                  <a:schemeClr val="tx1"/>
                </a:solidFill>
              </a:rPr>
              <a:t>max</a:t>
            </a:r>
            <a:r>
              <a:rPr lang="en-US" sz="2000" baseline="-25000" dirty="0" err="1" smtClean="0">
                <a:solidFill>
                  <a:schemeClr val="tx1"/>
                </a:solidFill>
              </a:rPr>
              <a:t>th</a:t>
            </a:r>
            <a:endParaRPr lang="en-US" sz="2000" dirty="0" smtClean="0">
              <a:solidFill>
                <a:schemeClr val="tx1"/>
              </a:solidFill>
            </a:endParaRPr>
          </a:p>
          <a:p>
            <a:pPr algn="l" fontAlgn="base"/>
            <a:r>
              <a:rPr lang="en-US" sz="2000" dirty="0" smtClean="0">
                <a:solidFill>
                  <a:schemeClr val="tx1"/>
                </a:solidFill>
              </a:rPr>
              <a:t>                </a:t>
            </a:r>
            <a:r>
              <a:rPr lang="en-US" sz="2000" dirty="0" err="1" smtClean="0">
                <a:solidFill>
                  <a:schemeClr val="tx1"/>
                </a:solidFill>
              </a:rPr>
              <a:t>max</a:t>
            </a:r>
            <a:r>
              <a:rPr lang="en-US" sz="2000" baseline="-25000" dirty="0" err="1" smtClean="0">
                <a:solidFill>
                  <a:schemeClr val="tx1"/>
                </a:solidFill>
              </a:rPr>
              <a:t>p</a:t>
            </a:r>
            <a:endParaRPr lang="en-US" sz="2000" dirty="0" smtClean="0">
              <a:solidFill>
                <a:schemeClr val="tx1"/>
              </a:solidFill>
            </a:endParaRPr>
          </a:p>
          <a:p>
            <a:pPr algn="l" fontAlgn="base"/>
            <a:r>
              <a:rPr lang="en-US" sz="2000" dirty="0" smtClean="0">
                <a:solidFill>
                  <a:schemeClr val="tx1"/>
                </a:solidFill>
              </a:rPr>
              <a:t>                mean packet size</a:t>
            </a:r>
          </a:p>
          <a:p>
            <a:pPr algn="l"/>
            <a:endParaRPr lang="en-US"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278</TotalTime>
  <Words>1143</Words>
  <Application>Microsoft Office PowerPoint</Application>
  <PresentationFormat>On-screen Show (4:3)</PresentationFormat>
  <Paragraphs>139</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sudheer devadi</dc:creator>
  <cp:lastModifiedBy>ismail - [2010]</cp:lastModifiedBy>
  <cp:revision>63</cp:revision>
  <dcterms:created xsi:type="dcterms:W3CDTF">2006-08-16T00:00:00Z</dcterms:created>
  <dcterms:modified xsi:type="dcterms:W3CDTF">2024-10-03T08:14:14Z</dcterms:modified>
</cp:coreProperties>
</file>